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5" r:id="rId3"/>
    <p:sldId id="287" r:id="rId4"/>
    <p:sldId id="273" r:id="rId5"/>
    <p:sldId id="274" r:id="rId6"/>
    <p:sldId id="278" r:id="rId7"/>
    <p:sldId id="281" r:id="rId8"/>
    <p:sldId id="282" r:id="rId9"/>
    <p:sldId id="266" r:id="rId10"/>
    <p:sldId id="288" r:id="rId11"/>
    <p:sldId id="271" r:id="rId12"/>
    <p:sldId id="279" r:id="rId13"/>
    <p:sldId id="280" r:id="rId14"/>
    <p:sldId id="264" r:id="rId15"/>
    <p:sldId id="267" r:id="rId16"/>
    <p:sldId id="276" r:id="rId17"/>
    <p:sldId id="285" r:id="rId18"/>
    <p:sldId id="257" r:id="rId19"/>
    <p:sldId id="275" r:id="rId20"/>
    <p:sldId id="277" r:id="rId21"/>
    <p:sldId id="263" r:id="rId22"/>
    <p:sldId id="286" r:id="rId2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CFD2"/>
    <a:srgbClr val="AFAFAF"/>
    <a:srgbClr val="0B9EB6"/>
    <a:srgbClr val="20427C"/>
    <a:srgbClr val="00C4ED"/>
    <a:srgbClr val="D9D9D9"/>
    <a:srgbClr val="02AEDA"/>
    <a:srgbClr val="269B47"/>
    <a:srgbClr val="0896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90"/>
    <p:restoredTop sz="94687"/>
  </p:normalViewPr>
  <p:slideViewPr>
    <p:cSldViewPr snapToGrid="0">
      <p:cViewPr varScale="1">
        <p:scale>
          <a:sx n="104" d="100"/>
          <a:sy n="104" d="100"/>
        </p:scale>
        <p:origin x="33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F60710-3C8B-0440-838D-13190D6EFE66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D6271-7602-C94F-8077-5762916B9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85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6271-7602-C94F-8077-5762916B938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546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275B4-0B29-F4D0-32C3-D2C1C6F8C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4C7801-6465-AB1E-2917-EEE7EFB35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714D3-0942-2767-38E4-4D30213C4B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83B3A-7F6E-F774-8432-93D5A84C0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1D6271-7602-C94F-8077-5762916B938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198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54EA-ECC3-F580-379C-110313EFBD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742C1F-31D5-8917-BCC2-0A92B8163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AB368-5A65-3531-F078-B66E8D47E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7AEAA-2C97-2CB4-1B80-7B81A2A6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3C569-BC27-3D6B-338B-2C12F37B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69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ECBA-BBD1-FB5F-E52E-17B2862E2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A9C98-5CA6-179D-28C1-4FFF3B36D8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873D1-0D1A-5D20-C468-7F262BC28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C07BF-39C5-278B-9AC4-7BBEDE9B7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F9DE4-3204-9588-FB0E-2AB3D66D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54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1E6DCD-CC86-9E4A-A091-CC3C76F590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3C1812-C48E-93EE-D4D2-E18A20803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03F1F-1E69-37DB-CDFA-86F9224D9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B761C-1802-44D1-A145-3ED42C2A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54247-69EC-A0AE-0CA8-A581872ED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401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C987E-FD13-CF12-156D-DDE9DEFC3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F7FA0-1416-1551-0844-D0325FEEC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2C764-C21A-1BD5-E771-54155BCDC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3CC2-37AB-2995-EC56-313448CCA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45CE8-0693-815D-688B-4A3CA2DC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918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1239-45CD-15F8-4A0B-65108EBE4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4325C-38EE-5F45-CFC7-70802E49E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A0D36-D2AF-BE16-A99F-702E5B1E0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5E9C2-0E86-5A27-45A4-1E489C0C2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A149-ABD4-CD62-DA3D-2C288831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368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4A617-34D4-42D4-49E8-7EB3EFD26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40981-FA79-6D02-95DC-13554CB28D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5D0111-4C84-B8CC-8F8C-5C95420A3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14266-B747-765B-686B-051A23148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5BF018-E1BA-C88F-1B7C-115850C55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4D532-1C37-3E05-5691-A7A93994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164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39ED-DC21-89E0-7813-8F495B410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BD5B0-D530-FFC6-BF9F-81D655085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57BD18-1CE7-9CC5-8A91-0B08551A5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FB092-2642-FD42-F1FF-9564E56C2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E8E5CC-4B2B-54A4-17D9-8821F6F72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9BA896-25A3-67A2-D17E-B1BC4F13B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47A8B-839C-6E45-8258-30E6B7147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339B3-DBFA-4D6D-E2BD-12866F4D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743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BE10-CACB-D910-FA5C-8630CDB3E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976C0-B6A9-4DE9-EDBD-529D5C44D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4BDD6-65A4-5622-30C8-A8F810DA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A4278-6073-7283-5CE7-21660285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17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B3A11A-DE17-E36A-4713-5C22103F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AFF5F-4CBF-5C58-93D2-4C02E3C4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5E52C-5087-2486-6030-49506294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89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7820-22C7-4468-32AC-AB6599D66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076AE-B8D3-1D24-D94D-70DE4EC92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909EE-CC89-41E2-8CAF-EE98AB588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89873-F912-B93D-605F-8CEAB07D0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6D0296-29A6-C6B8-4818-726E2FAE4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35E80-C992-81C1-A657-D92F2AB4E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496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ED6E-FB8A-EB83-1E6E-E7009919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BCC98F-C181-C497-4A99-9674E9831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A04B9-45BF-368C-7B8B-3DE5BF7C8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6F39A-8097-A59B-C842-367C34176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2701B-4D33-F5CE-1F1E-72A27810D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EEF1F-CC1D-D8CB-AC4F-0E6D1AA6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37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053F72-AC01-89C5-EFFA-FFBAA381E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54E84-AE4F-086E-DC46-87D1B1DCF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EA12F-834C-ABB0-1A43-0137C9AEC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64F811-2558-5341-AEE6-18CF6D6FE492}" type="datetimeFigureOut">
              <a:rPr lang="en-GB" smtClean="0"/>
              <a:t>09/11/2025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05437-9061-23B9-C1E6-154D53EDCD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08C24-9549-B5B8-2DC5-208460C31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41FE49-39A1-204E-9C4B-CABEBD9F36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223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jpg"/><Relationship Id="rId7" Type="http://schemas.microsoft.com/office/2007/relationships/hdphoto" Target="../media/hdphoto2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10" Type="http://schemas.openxmlformats.org/officeDocument/2006/relationships/image" Target="../media/image8.png"/><Relationship Id="rId4" Type="http://schemas.openxmlformats.org/officeDocument/2006/relationships/image" Target="../media/image24.jpe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jpe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2.png"/><Relationship Id="rId10" Type="http://schemas.microsoft.com/office/2007/relationships/hdphoto" Target="../media/hdphoto2.wdp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14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40.svg"/><Relationship Id="rId10" Type="http://schemas.openxmlformats.org/officeDocument/2006/relationships/image" Target="../media/image8.png"/><Relationship Id="rId4" Type="http://schemas.openxmlformats.org/officeDocument/2006/relationships/image" Target="../media/image39.png"/><Relationship Id="rId9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7.jpeg"/><Relationship Id="rId7" Type="http://schemas.openxmlformats.org/officeDocument/2006/relationships/image" Target="../media/image1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11" Type="http://schemas.openxmlformats.org/officeDocument/2006/relationships/image" Target="../media/image8.png"/><Relationship Id="rId5" Type="http://schemas.openxmlformats.org/officeDocument/2006/relationships/image" Target="../media/image39.png"/><Relationship Id="rId10" Type="http://schemas.openxmlformats.org/officeDocument/2006/relationships/image" Target="../media/image42.sv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3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9.jpe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sv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sv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9EB6">
            <a:alpha val="5493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CC089-909D-578E-CEF4-AAD16AADB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93" y="1214438"/>
            <a:ext cx="9144000" cy="2387600"/>
          </a:xfrm>
        </p:spPr>
        <p:txBody>
          <a:bodyPr/>
          <a:lstStyle/>
          <a:p>
            <a:r>
              <a:rPr lang="en-GB" dirty="0">
                <a:latin typeface="Palanquin" panose="020B0004020203020204" pitchFamily="34" charset="77"/>
                <a:cs typeface="Palanquin" panose="020B0004020203020204" pitchFamily="34" charset="77"/>
              </a:rPr>
              <a:t>Cassini Hackathon</a:t>
            </a:r>
            <a:br>
              <a:rPr lang="en-GB" dirty="0">
                <a:latin typeface="Palanquin" panose="020B0004020203020204" pitchFamily="34" charset="77"/>
                <a:cs typeface="Palanquin" panose="020B0004020203020204" pitchFamily="34" charset="77"/>
              </a:rPr>
            </a:br>
            <a:r>
              <a:rPr lang="en-GB" sz="4400" dirty="0">
                <a:latin typeface="Palanquin" panose="020B0004020203020204" pitchFamily="34" charset="77"/>
                <a:cs typeface="Palanquin" panose="020B0004020203020204" pitchFamily="34" charset="77"/>
              </a:rPr>
              <a:t>Impact hub Athens</a:t>
            </a:r>
            <a:endParaRPr lang="en-GB" dirty="0"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6B763-D79E-18D6-78C8-0C50D76830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285" b="38222"/>
          <a:stretch/>
        </p:blipFill>
        <p:spPr>
          <a:xfrm>
            <a:off x="0" y="-914400"/>
            <a:ext cx="3059820" cy="80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" name="Picture 9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A13240CA-0D9B-5FDD-E037-A81DDDF6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14" y="3509460"/>
            <a:ext cx="6412357" cy="1702866"/>
          </a:xfrm>
          <a:prstGeom prst="rect">
            <a:avLst/>
          </a:prstGeom>
        </p:spPr>
      </p:pic>
      <p:pic>
        <p:nvPicPr>
          <p:cNvPr id="20" name="Picture 19" descr="A colorful rainbow on a black background&#10;&#10;AI-generated content may be incorrect.">
            <a:extLst>
              <a:ext uri="{FF2B5EF4-FFF2-40B4-BE49-F238E27FC236}">
                <a16:creationId xmlns:a16="http://schemas.microsoft.com/office/drawing/2014/main" id="{B4FA19D4-E14E-384B-CE8F-F43B3277D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948" y="2082554"/>
            <a:ext cx="3432463" cy="3455500"/>
          </a:xfrm>
          <a:prstGeom prst="chevron">
            <a:avLst>
              <a:gd name="adj" fmla="val 24726"/>
            </a:avLst>
          </a:prstGeom>
        </p:spPr>
      </p:pic>
      <p:pic>
        <p:nvPicPr>
          <p:cNvPr id="3074" name="Picture 2" descr="Success stories | EU Agency for the Space Programme">
            <a:extLst>
              <a:ext uri="{FF2B5EF4-FFF2-40B4-BE49-F238E27FC236}">
                <a16:creationId xmlns:a16="http://schemas.microsoft.com/office/drawing/2014/main" id="{067A4504-3B33-B9E1-7ED7-EEC8A2FFF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587" y1="47222" x2="33587" y2="47222"/>
                        <a14:foregroundMark x1="43336" y1="50505" x2="43336" y2="50505"/>
                        <a14:foregroundMark x1="38842" y1="51136" x2="38842" y2="51136"/>
                        <a14:foregroundMark x1="47525" y1="51263" x2="47525" y2="51263"/>
                        <a14:foregroundMark x1="49276" y1="51010" x2="49276" y2="51010"/>
                        <a14:foregroundMark x1="51181" y1="50000" x2="51181" y2="50000"/>
                        <a14:foregroundMark x1="55522" y1="50505" x2="55522" y2="50505"/>
                        <a14:foregroundMark x1="61995" y1="48485" x2="61995" y2="48485"/>
                        <a14:foregroundMark x1="64890" y1="50758" x2="64890" y2="50758"/>
                        <a14:foregroundMark x1="60625" y1="48990" x2="60625" y2="48990"/>
                        <a14:foregroundMark x1="68698" y1="48485" x2="68698" y2="48485"/>
                        <a14:foregroundMark x1="71896" y1="52146" x2="71896" y2="52146"/>
                        <a14:foregroundMark x1="79817" y1="51010" x2="79817" y2="51010"/>
                        <a14:foregroundMark x1="77456" y1="51263" x2="77456" y2="51263"/>
                        <a14:foregroundMark x1="67403" y1="49116" x2="67403" y2="49116"/>
                        <a14:foregroundMark x1="69916" y1="47601" x2="69916" y2="47601"/>
                        <a14:foregroundMark x1="70526" y1="51010" x2="70526" y2="51010"/>
                        <a14:foregroundMark x1="70678" y1="52273" x2="70678" y2="52273"/>
                        <a14:foregroundMark x1="73648" y1="50884" x2="73648" y2="50884"/>
                        <a14:foregroundMark x1="76390" y1="51389" x2="76390" y2="51389"/>
                        <a14:foregroundMark x1="77380" y1="50884" x2="77380" y2="50884"/>
                        <a14:foregroundMark x1="74714" y1="51894" x2="74714" y2="51894"/>
                        <a14:foregroundMark x1="74867" y1="51641" x2="74867" y2="51641"/>
                        <a14:foregroundMark x1="75095" y1="52778" x2="75095" y2="52778"/>
                        <a14:backgroundMark x1="72582" y1="51515" x2="72582" y2="51515"/>
                        <a14:backgroundMark x1="80655" y1="50505" x2="80655" y2="50505"/>
                        <a14:backgroundMark x1="75248" y1="52399" x2="75248" y2="52399"/>
                        <a14:backgroundMark x1="38081" y1="50126" x2="38081" y2="50126"/>
                        <a14:backgroundMark x1="38309" y1="50379" x2="38309" y2="50379"/>
                        <a14:backgroundMark x1="59711" y1="50253" x2="59711" y2="502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994" y="-256142"/>
            <a:ext cx="4097042" cy="247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Satellite outline">
            <a:extLst>
              <a:ext uri="{FF2B5EF4-FFF2-40B4-BE49-F238E27FC236}">
                <a16:creationId xmlns:a16="http://schemas.microsoft.com/office/drawing/2014/main" id="{FE09DA6B-3237-11D6-0DBD-B39922187D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0589" y="4896372"/>
            <a:ext cx="1356360" cy="135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6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2383B-E184-69E3-210A-D90A2AE68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3221FA-9DAA-51C9-9C82-B64BD22E0B9F}"/>
              </a:ext>
            </a:extLst>
          </p:cNvPr>
          <p:cNvSpPr txBox="1"/>
          <p:nvPr/>
        </p:nvSpPr>
        <p:spPr>
          <a:xfrm>
            <a:off x="278790" y="134762"/>
            <a:ext cx="363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8722ED-8122-E060-954F-DF36095D129D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9A929-F70F-C311-3576-BA5C3D035A3F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Demo</a:t>
            </a:r>
          </a:p>
        </p:txBody>
      </p:sp>
      <p:pic>
        <p:nvPicPr>
          <p:cNvPr id="12" name="Picture 11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77C865DE-C108-669A-1847-87F8C5A3D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pic>
        <p:nvPicPr>
          <p:cNvPr id="4" name="Picture 3" descr="A map of a city&#10;&#10;AI-generated content may be incorrect.">
            <a:extLst>
              <a:ext uri="{FF2B5EF4-FFF2-40B4-BE49-F238E27FC236}">
                <a16:creationId xmlns:a16="http://schemas.microsoft.com/office/drawing/2014/main" id="{131B063F-9277-D7A0-FC85-7A8947181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" y="-1"/>
            <a:ext cx="12184484" cy="686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4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F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94EEA0-100F-DBA2-252D-5DE073EE8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aragas Beach, Paros, Greece - Holidify">
            <a:extLst>
              <a:ext uri="{FF2B5EF4-FFF2-40B4-BE49-F238E27FC236}">
                <a16:creationId xmlns:a16="http://schemas.microsoft.com/office/drawing/2014/main" id="{DE230469-1860-378B-71AE-AEB4BB191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2"/>
          <a:stretch>
            <a:fillRect/>
          </a:stretch>
        </p:blipFill>
        <p:spPr bwMode="auto">
          <a:xfrm>
            <a:off x="-64832" y="-2"/>
            <a:ext cx="40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9B248-3544-91BF-2360-6A0310746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757" y="7340160"/>
            <a:ext cx="10900719" cy="4351338"/>
          </a:xfrm>
        </p:spPr>
        <p:txBody>
          <a:bodyPr/>
          <a:lstStyle/>
          <a:p>
            <a:r>
              <a:rPr lang="en-GB" dirty="0"/>
              <a:t>Safe swimming (less health consequences) </a:t>
            </a:r>
            <a:r>
              <a:rPr lang="en-GB" dirty="0">
                <a:sym typeface="Wingdings" pitchFamily="2" charset="2"/>
              </a:rPr>
              <a:t> For tourists / citizens</a:t>
            </a:r>
          </a:p>
          <a:p>
            <a:r>
              <a:rPr lang="en-GB" dirty="0">
                <a:sym typeface="Wingdings" pitchFamily="2" charset="2"/>
              </a:rPr>
              <a:t>Less time for monitoring / find the hotspots  Authority</a:t>
            </a:r>
          </a:p>
          <a:p>
            <a:r>
              <a:rPr lang="en-GB" dirty="0">
                <a:sym typeface="Wingdings" pitchFamily="2" charset="2"/>
              </a:rPr>
              <a:t>Can better monitor his water quality  Companies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1EEA3-AE27-259C-BBEB-45CE2F0D6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</a:blip>
          <a:srcRect l="27861" r="27861"/>
          <a:stretch/>
        </p:blipFill>
        <p:spPr>
          <a:xfrm>
            <a:off x="12251636" y="-25111"/>
            <a:ext cx="4002205" cy="685799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AA80A8-F60E-B7E6-E852-A05DBCBA260C}"/>
              </a:ext>
            </a:extLst>
          </p:cNvPr>
          <p:cNvSpPr/>
          <p:nvPr/>
        </p:nvSpPr>
        <p:spPr>
          <a:xfrm>
            <a:off x="262713" y="1681352"/>
            <a:ext cx="2984579" cy="14130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269B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Palanquin" panose="020B0004020203020204" pitchFamily="34" charset="77"/>
                <a:cs typeface="Palanquin" panose="020B0004020203020204" pitchFamily="34" charset="77"/>
              </a:rPr>
              <a:t>Safe swimming</a:t>
            </a:r>
            <a:endParaRPr lang="en-GB" sz="2000" dirty="0"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BF27CEC-42D4-7025-00D4-83ABB43ABEFD}"/>
              </a:ext>
            </a:extLst>
          </p:cNvPr>
          <p:cNvSpPr/>
          <p:nvPr/>
        </p:nvSpPr>
        <p:spPr>
          <a:xfrm>
            <a:off x="12783747" y="2801430"/>
            <a:ext cx="2984579" cy="1413082"/>
          </a:xfrm>
          <a:prstGeom prst="roundRect">
            <a:avLst/>
          </a:prstGeom>
          <a:solidFill>
            <a:srgbClr val="D9D9D9"/>
          </a:solidFill>
          <a:ln>
            <a:solidFill>
              <a:srgbClr val="02AED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Palanquin" panose="020B0004020203020204" pitchFamily="34" charset="77"/>
                <a:cs typeface="Palanquin" panose="020B0004020203020204" pitchFamily="34" charset="77"/>
              </a:rPr>
              <a:t>Better water monitoring</a:t>
            </a:r>
            <a:endParaRPr lang="en-GB" sz="2000" b="1" dirty="0"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pic>
        <p:nvPicPr>
          <p:cNvPr id="11268" name="Picture 4" descr="SDG 3: Good Health and Well-Being - Goumbook">
            <a:extLst>
              <a:ext uri="{FF2B5EF4-FFF2-40B4-BE49-F238E27FC236}">
                <a16:creationId xmlns:a16="http://schemas.microsoft.com/office/drawing/2014/main" id="{A0C3BC44-C9BF-4C98-3BC9-306D720EB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7" y="5061177"/>
            <a:ext cx="1291562" cy="129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Sustainable Development Goal 6: Clean Water and Sanitation">
            <a:extLst>
              <a:ext uri="{FF2B5EF4-FFF2-40B4-BE49-F238E27FC236}">
                <a16:creationId xmlns:a16="http://schemas.microsoft.com/office/drawing/2014/main" id="{AC7E88FB-AE92-AE58-2422-BF81CB494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477" y="5203383"/>
            <a:ext cx="1291561" cy="12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F480BFE-6C99-F4C8-4810-3650D02453B4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83BE81-8222-8968-B684-52805A66A598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FB65B3-B5D4-708C-C492-E2FC15D3F3B6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Impact</a:t>
            </a:r>
          </a:p>
        </p:txBody>
      </p:sp>
      <p:pic>
        <p:nvPicPr>
          <p:cNvPr id="20" name="Picture 19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309A0A09-61D2-9929-8216-FFBBC5EACE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9D6C446-8BB5-87D7-AF72-C67916AC5CA1}"/>
              </a:ext>
            </a:extLst>
          </p:cNvPr>
          <p:cNvSpPr/>
          <p:nvPr/>
        </p:nvSpPr>
        <p:spPr>
          <a:xfrm>
            <a:off x="11631144" y="1816547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48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F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B28FF2-7683-3B9B-4B63-CA8DCE08D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Faragas Beach, Paros, Greece - Holidify">
            <a:extLst>
              <a:ext uri="{FF2B5EF4-FFF2-40B4-BE49-F238E27FC236}">
                <a16:creationId xmlns:a16="http://schemas.microsoft.com/office/drawing/2014/main" id="{952F99FB-24D8-8794-3046-3C8ABD16CC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2"/>
          <a:stretch>
            <a:fillRect/>
          </a:stretch>
        </p:blipFill>
        <p:spPr bwMode="auto">
          <a:xfrm>
            <a:off x="-64832" y="-2"/>
            <a:ext cx="40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89F17B-41CA-C4C4-9CB2-1C472161E1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7000"/>
          </a:blip>
          <a:srcRect l="27861" r="27861"/>
          <a:stretch/>
        </p:blipFill>
        <p:spPr>
          <a:xfrm>
            <a:off x="4071599" y="-1"/>
            <a:ext cx="4002205" cy="6857999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" name="Picture 2" descr="Cage Aquaculture - AquaBioTech Group">
            <a:extLst>
              <a:ext uri="{FF2B5EF4-FFF2-40B4-BE49-F238E27FC236}">
                <a16:creationId xmlns:a16="http://schemas.microsoft.com/office/drawing/2014/main" id="{87343E23-505B-5D2C-8D24-61774E450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22"/>
          <a:stretch>
            <a:fillRect/>
          </a:stretch>
        </p:blipFill>
        <p:spPr bwMode="auto">
          <a:xfrm>
            <a:off x="13006144" y="25112"/>
            <a:ext cx="40488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45FC87-831D-D0B0-C8F7-E34350EABE38}"/>
              </a:ext>
            </a:extLst>
          </p:cNvPr>
          <p:cNvSpPr/>
          <p:nvPr/>
        </p:nvSpPr>
        <p:spPr>
          <a:xfrm>
            <a:off x="13283137" y="3585206"/>
            <a:ext cx="2984579" cy="14130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0896D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Palanquin" panose="020B0004020203020204" pitchFamily="34" charset="77"/>
                <a:cs typeface="Palanquin" panose="020B0004020203020204" pitchFamily="34" charset="77"/>
              </a:rPr>
              <a:t>Control from remote</a:t>
            </a:r>
            <a:endParaRPr lang="en-GB" sz="2000" b="1" dirty="0"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pic>
        <p:nvPicPr>
          <p:cNvPr id="7" name="Picture 6" descr="A dive into Goal 14: Life below Water | by Anika Jennifer Mariel | Jul ...">
            <a:extLst>
              <a:ext uri="{FF2B5EF4-FFF2-40B4-BE49-F238E27FC236}">
                <a16:creationId xmlns:a16="http://schemas.microsoft.com/office/drawing/2014/main" id="{1ABC5DDD-FEC4-66DD-6DB8-747A2A017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46"/>
          <a:stretch>
            <a:fillRect/>
          </a:stretch>
        </p:blipFill>
        <p:spPr bwMode="auto">
          <a:xfrm>
            <a:off x="15024854" y="5226281"/>
            <a:ext cx="1291562" cy="129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onitoring Generic Flat icon">
            <a:extLst>
              <a:ext uri="{FF2B5EF4-FFF2-40B4-BE49-F238E27FC236}">
                <a16:creationId xmlns:a16="http://schemas.microsoft.com/office/drawing/2014/main" id="{FBFC76E5-8958-77F4-4B7D-0A2AD1F2D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095" y="1019652"/>
            <a:ext cx="1619023" cy="161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0C4B5-AC75-C5F8-35E0-556A03970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757" y="7340160"/>
            <a:ext cx="10900719" cy="4351338"/>
          </a:xfrm>
        </p:spPr>
        <p:txBody>
          <a:bodyPr/>
          <a:lstStyle/>
          <a:p>
            <a:r>
              <a:rPr lang="en-GB" dirty="0"/>
              <a:t>Safe swimming (less health consequences) </a:t>
            </a:r>
            <a:r>
              <a:rPr lang="en-GB" dirty="0">
                <a:sym typeface="Wingdings" pitchFamily="2" charset="2"/>
              </a:rPr>
              <a:t> For tourists / citizens</a:t>
            </a:r>
          </a:p>
          <a:p>
            <a:r>
              <a:rPr lang="en-GB" dirty="0">
                <a:sym typeface="Wingdings" pitchFamily="2" charset="2"/>
              </a:rPr>
              <a:t>Less time for monitoring / find the hotspots  Authority</a:t>
            </a:r>
          </a:p>
          <a:p>
            <a:r>
              <a:rPr lang="en-GB" dirty="0">
                <a:sym typeface="Wingdings" pitchFamily="2" charset="2"/>
              </a:rPr>
              <a:t>Can better monitor his water quality  Companies</a:t>
            </a:r>
          </a:p>
          <a:p>
            <a:endParaRPr lang="en-GB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28FF45D-3FD5-D4CA-865B-C6415F474D51}"/>
              </a:ext>
            </a:extLst>
          </p:cNvPr>
          <p:cNvSpPr/>
          <p:nvPr/>
        </p:nvSpPr>
        <p:spPr>
          <a:xfrm>
            <a:off x="262713" y="1681352"/>
            <a:ext cx="2984579" cy="14130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269B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Palanquin" panose="020B0004020203020204" pitchFamily="34" charset="77"/>
                <a:cs typeface="Palanquin" panose="020B0004020203020204" pitchFamily="34" charset="77"/>
              </a:rPr>
              <a:t>Safe swimming</a:t>
            </a:r>
            <a:endParaRPr lang="en-GB" sz="2000" dirty="0"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850385-A886-5C2A-F0C0-D614955A0ABD}"/>
              </a:ext>
            </a:extLst>
          </p:cNvPr>
          <p:cNvSpPr/>
          <p:nvPr/>
        </p:nvSpPr>
        <p:spPr>
          <a:xfrm>
            <a:off x="4603710" y="2826540"/>
            <a:ext cx="2984579" cy="1413082"/>
          </a:xfrm>
          <a:prstGeom prst="roundRect">
            <a:avLst/>
          </a:prstGeom>
          <a:solidFill>
            <a:srgbClr val="D9D9D9"/>
          </a:solidFill>
          <a:ln>
            <a:solidFill>
              <a:srgbClr val="02AED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Palanquin" panose="020B0004020203020204" pitchFamily="34" charset="77"/>
                <a:cs typeface="Palanquin" panose="020B0004020203020204" pitchFamily="34" charset="77"/>
              </a:rPr>
              <a:t>Better water monitoring</a:t>
            </a:r>
            <a:endParaRPr lang="en-GB" sz="2000" b="1" dirty="0"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pic>
        <p:nvPicPr>
          <p:cNvPr id="11268" name="Picture 4" descr="SDG 3: Good Health and Well-Being - Goumbook">
            <a:extLst>
              <a:ext uri="{FF2B5EF4-FFF2-40B4-BE49-F238E27FC236}">
                <a16:creationId xmlns:a16="http://schemas.microsoft.com/office/drawing/2014/main" id="{9DE88EB9-A043-B5E5-A101-02BED262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7" y="5061177"/>
            <a:ext cx="1291562" cy="129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Sustainable Development Goal 6: Clean Water and Sanitation">
            <a:extLst>
              <a:ext uri="{FF2B5EF4-FFF2-40B4-BE49-F238E27FC236}">
                <a16:creationId xmlns:a16="http://schemas.microsoft.com/office/drawing/2014/main" id="{933C78CF-1D37-D856-B0FE-5A2A6F0B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40" y="5228493"/>
            <a:ext cx="1291561" cy="12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FED959E-0111-537E-40CF-F8AD252C41FD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EE005-9AA6-F101-4DDD-546C5DF566AD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97EF68-9736-5D34-7365-2BF283C390A4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Impact</a:t>
            </a:r>
          </a:p>
        </p:txBody>
      </p:sp>
      <p:pic>
        <p:nvPicPr>
          <p:cNvPr id="20" name="Picture 19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7307988F-2EF8-E768-D68F-4A0624897C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7781B9-6CFD-BED8-2EE2-87B993A11BE3}"/>
              </a:ext>
            </a:extLst>
          </p:cNvPr>
          <p:cNvSpPr/>
          <p:nvPr/>
        </p:nvSpPr>
        <p:spPr>
          <a:xfrm>
            <a:off x="11631144" y="2453856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2063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05551-2796-BDDD-E20D-53D40BC07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aragas Beach, Paros, Greece - Holidify">
            <a:extLst>
              <a:ext uri="{FF2B5EF4-FFF2-40B4-BE49-F238E27FC236}">
                <a16:creationId xmlns:a16="http://schemas.microsoft.com/office/drawing/2014/main" id="{1E72EB26-38C3-6D38-C814-4597F077F5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2"/>
          <a:stretch>
            <a:fillRect/>
          </a:stretch>
        </p:blipFill>
        <p:spPr bwMode="auto">
          <a:xfrm>
            <a:off x="-64832" y="-2"/>
            <a:ext cx="4071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age Aquaculture - AquaBioTech Group">
            <a:extLst>
              <a:ext uri="{FF2B5EF4-FFF2-40B4-BE49-F238E27FC236}">
                <a16:creationId xmlns:a16="http://schemas.microsoft.com/office/drawing/2014/main" id="{CF425074-D07A-7D45-E287-5B7F3E690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22"/>
          <a:stretch>
            <a:fillRect/>
          </a:stretch>
        </p:blipFill>
        <p:spPr bwMode="auto">
          <a:xfrm>
            <a:off x="8143196" y="25112"/>
            <a:ext cx="40488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F04E-1107-CBEF-F567-EE6F02F8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757" y="7340160"/>
            <a:ext cx="10900719" cy="4351338"/>
          </a:xfrm>
        </p:spPr>
        <p:txBody>
          <a:bodyPr/>
          <a:lstStyle/>
          <a:p>
            <a:r>
              <a:rPr lang="en-GB" dirty="0"/>
              <a:t>Safe swimming (less health consequences) </a:t>
            </a:r>
            <a:r>
              <a:rPr lang="en-GB" dirty="0">
                <a:sym typeface="Wingdings" pitchFamily="2" charset="2"/>
              </a:rPr>
              <a:t> For tourists / citizens</a:t>
            </a:r>
          </a:p>
          <a:p>
            <a:r>
              <a:rPr lang="en-GB" dirty="0">
                <a:sym typeface="Wingdings" pitchFamily="2" charset="2"/>
              </a:rPr>
              <a:t>Less time for monitoring / find the hotspots  Authority</a:t>
            </a:r>
          </a:p>
          <a:p>
            <a:r>
              <a:rPr lang="en-GB" dirty="0">
                <a:sym typeface="Wingdings" pitchFamily="2" charset="2"/>
              </a:rPr>
              <a:t>Can better monitor his water quality  Companies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7AA507-F60D-3863-210C-85BD8C3D8F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7000"/>
          </a:blip>
          <a:srcRect l="27861" r="27861"/>
          <a:stretch/>
        </p:blipFill>
        <p:spPr>
          <a:xfrm>
            <a:off x="4071599" y="-1"/>
            <a:ext cx="4002205" cy="6857999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B05A93-59AC-76A6-9390-BC19B210D02E}"/>
              </a:ext>
            </a:extLst>
          </p:cNvPr>
          <p:cNvSpPr/>
          <p:nvPr/>
        </p:nvSpPr>
        <p:spPr>
          <a:xfrm>
            <a:off x="262713" y="1681352"/>
            <a:ext cx="2984579" cy="14130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269B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Palanquin" panose="020B0004020203020204" pitchFamily="34" charset="77"/>
                <a:cs typeface="Palanquin" panose="020B0004020203020204" pitchFamily="34" charset="77"/>
              </a:rPr>
              <a:t>Safe swimming</a:t>
            </a:r>
            <a:endParaRPr lang="en-GB" sz="2000" dirty="0"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A80A06D-E26C-999C-B5AF-5F5E3794D40B}"/>
              </a:ext>
            </a:extLst>
          </p:cNvPr>
          <p:cNvSpPr/>
          <p:nvPr/>
        </p:nvSpPr>
        <p:spPr>
          <a:xfrm>
            <a:off x="8420189" y="3585206"/>
            <a:ext cx="2984579" cy="141308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0896D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Palanquin" panose="020B0004020203020204" pitchFamily="34" charset="77"/>
                <a:cs typeface="Palanquin" panose="020B0004020203020204" pitchFamily="34" charset="77"/>
              </a:rPr>
              <a:t>Control from remote</a:t>
            </a:r>
            <a:endParaRPr lang="en-GB" sz="2000" b="1" dirty="0"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13120ED-1DB9-0D26-DFC1-A6ED673095D7}"/>
              </a:ext>
            </a:extLst>
          </p:cNvPr>
          <p:cNvSpPr/>
          <p:nvPr/>
        </p:nvSpPr>
        <p:spPr>
          <a:xfrm>
            <a:off x="4603710" y="2826540"/>
            <a:ext cx="2984579" cy="1413082"/>
          </a:xfrm>
          <a:prstGeom prst="roundRect">
            <a:avLst/>
          </a:prstGeom>
          <a:solidFill>
            <a:srgbClr val="D9D9D9"/>
          </a:solidFill>
          <a:ln>
            <a:solidFill>
              <a:srgbClr val="02AED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b="1" dirty="0">
                <a:latin typeface="Palanquin" panose="020B0004020203020204" pitchFamily="34" charset="77"/>
                <a:cs typeface="Palanquin" panose="020B0004020203020204" pitchFamily="34" charset="77"/>
              </a:rPr>
              <a:t>Better water monitoring</a:t>
            </a:r>
            <a:endParaRPr lang="en-GB" sz="2000" b="1" dirty="0"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pic>
        <p:nvPicPr>
          <p:cNvPr id="11268" name="Picture 4" descr="SDG 3: Good Health and Well-Being - Goumbook">
            <a:extLst>
              <a:ext uri="{FF2B5EF4-FFF2-40B4-BE49-F238E27FC236}">
                <a16:creationId xmlns:a16="http://schemas.microsoft.com/office/drawing/2014/main" id="{EE138D6F-9C4F-0464-32A2-3DE93D4AF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67" y="5061177"/>
            <a:ext cx="1291562" cy="129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A dive into Goal 14: Life below Water | by Anika Jennifer Mariel | Jul ...">
            <a:extLst>
              <a:ext uri="{FF2B5EF4-FFF2-40B4-BE49-F238E27FC236}">
                <a16:creationId xmlns:a16="http://schemas.microsoft.com/office/drawing/2014/main" id="{287D4189-21AC-F83B-9512-9CFB7430D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46"/>
          <a:stretch>
            <a:fillRect/>
          </a:stretch>
        </p:blipFill>
        <p:spPr bwMode="auto">
          <a:xfrm>
            <a:off x="10161906" y="5226281"/>
            <a:ext cx="1291562" cy="1293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Sustainable Development Goal 6: Clean Water and Sanitation">
            <a:extLst>
              <a:ext uri="{FF2B5EF4-FFF2-40B4-BE49-F238E27FC236}">
                <a16:creationId xmlns:a16="http://schemas.microsoft.com/office/drawing/2014/main" id="{39083476-3BA7-11C6-29D2-DDB24E4C1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40" y="5228493"/>
            <a:ext cx="1291561" cy="129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8631059-5677-0E23-71D9-8855E7E68B83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54F0EF-263A-39CD-5001-5097D62E4D00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0F06F2-D913-704B-CE29-2601C5CD6551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Impact</a:t>
            </a:r>
          </a:p>
        </p:txBody>
      </p:sp>
      <p:pic>
        <p:nvPicPr>
          <p:cNvPr id="20" name="Picture 19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FB4254A2-8D06-545F-F05B-2CD5A1CDD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pic>
        <p:nvPicPr>
          <p:cNvPr id="11274" name="Picture 10" descr="Monitoring Generic Flat icon">
            <a:extLst>
              <a:ext uri="{FF2B5EF4-FFF2-40B4-BE49-F238E27FC236}">
                <a16:creationId xmlns:a16="http://schemas.microsoft.com/office/drawing/2014/main" id="{8187600E-787C-2EB3-50B7-C853D5622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147" y="1019652"/>
            <a:ext cx="1619023" cy="161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FFA6D0C-1551-CFC4-3A0F-E09BEC32DE36}"/>
              </a:ext>
            </a:extLst>
          </p:cNvPr>
          <p:cNvSpPr/>
          <p:nvPr/>
        </p:nvSpPr>
        <p:spPr>
          <a:xfrm>
            <a:off x="11631144" y="3132734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02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FD2">
            <a:alpha val="5493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2D20B2A-BAD9-254F-3EB4-AFEAF78A3EC7}"/>
              </a:ext>
            </a:extLst>
          </p:cNvPr>
          <p:cNvSpPr/>
          <p:nvPr/>
        </p:nvSpPr>
        <p:spPr>
          <a:xfrm>
            <a:off x="6567056" y="4941594"/>
            <a:ext cx="4457156" cy="1656914"/>
          </a:xfrm>
          <a:prstGeom prst="roundRect">
            <a:avLst/>
          </a:prstGeom>
          <a:solidFill>
            <a:srgbClr val="CACFD2">
              <a:alpha val="7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Snip Diagonal Corner of Rectangle 24">
            <a:extLst>
              <a:ext uri="{FF2B5EF4-FFF2-40B4-BE49-F238E27FC236}">
                <a16:creationId xmlns:a16="http://schemas.microsoft.com/office/drawing/2014/main" id="{353DD58F-5487-CF96-F982-FACBD5332ABA}"/>
              </a:ext>
            </a:extLst>
          </p:cNvPr>
          <p:cNvSpPr/>
          <p:nvPr/>
        </p:nvSpPr>
        <p:spPr>
          <a:xfrm>
            <a:off x="337930" y="1809404"/>
            <a:ext cx="11032435" cy="2534344"/>
          </a:xfrm>
          <a:prstGeom prst="snip2Diag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3FFDAA-1FA5-ECF0-2E71-03C7F2301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8075" y="-1072834"/>
            <a:ext cx="10515600" cy="1325563"/>
          </a:xfrm>
        </p:spPr>
        <p:txBody>
          <a:bodyPr/>
          <a:lstStyle/>
          <a:p>
            <a:r>
              <a:rPr lang="en-GB" dirty="0" err="1"/>
              <a:t>Techstack</a:t>
            </a:r>
            <a:r>
              <a:rPr lang="en-GB" dirty="0"/>
              <a:t> – How to use space data</a:t>
            </a:r>
          </a:p>
        </p:txBody>
      </p:sp>
      <p:pic>
        <p:nvPicPr>
          <p:cNvPr id="8196" name="Picture 4" descr="Copernicus HR-S&amp;I – Earth Observation">
            <a:extLst>
              <a:ext uri="{FF2B5EF4-FFF2-40B4-BE49-F238E27FC236}">
                <a16:creationId xmlns:a16="http://schemas.microsoft.com/office/drawing/2014/main" id="{50E41427-8885-78D1-5F0E-9E6743939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9"/>
          <a:stretch>
            <a:fillRect/>
          </a:stretch>
        </p:blipFill>
        <p:spPr bwMode="auto">
          <a:xfrm>
            <a:off x="608363" y="2542015"/>
            <a:ext cx="1995381" cy="75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670ABB97-2E48-8C3A-3FCC-151CE589E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1005" y="2842254"/>
            <a:ext cx="2911138" cy="773081"/>
          </a:xfrm>
          <a:prstGeom prst="rect">
            <a:avLst/>
          </a:prstGeom>
        </p:spPr>
      </p:pic>
      <p:pic>
        <p:nvPicPr>
          <p:cNvPr id="6" name="Graphic 5" descr="Server outline">
            <a:extLst>
              <a:ext uri="{FF2B5EF4-FFF2-40B4-BE49-F238E27FC236}">
                <a16:creationId xmlns:a16="http://schemas.microsoft.com/office/drawing/2014/main" id="{5B3DDF09-2581-8F3D-C471-86C12A4FE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4893" y="4941594"/>
            <a:ext cx="952056" cy="952056"/>
          </a:xfrm>
          <a:prstGeom prst="rect">
            <a:avLst/>
          </a:prstGeom>
        </p:spPr>
      </p:pic>
      <p:pic>
        <p:nvPicPr>
          <p:cNvPr id="8198" name="Picture 6" descr="GitHub Logo, symbol, meaning, history, PNG, brand">
            <a:extLst>
              <a:ext uri="{FF2B5EF4-FFF2-40B4-BE49-F238E27FC236}">
                <a16:creationId xmlns:a16="http://schemas.microsoft.com/office/drawing/2014/main" id="{AB48F7FE-6B44-11B2-E83E-59DA1F7CE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697" y="5159809"/>
            <a:ext cx="2077786" cy="116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Logo Visual Studio Code – Logos PNG">
            <a:extLst>
              <a:ext uri="{FF2B5EF4-FFF2-40B4-BE49-F238E27FC236}">
                <a16:creationId xmlns:a16="http://schemas.microsoft.com/office/drawing/2014/main" id="{794C1CED-03A8-CB7C-E968-EFD7ED07E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439" y="5139486"/>
            <a:ext cx="1261130" cy="126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8C300F-10D3-63B1-5AE1-7A003BFEB772}"/>
              </a:ext>
            </a:extLst>
          </p:cNvPr>
          <p:cNvSpPr txBox="1"/>
          <p:nvPr/>
        </p:nvSpPr>
        <p:spPr>
          <a:xfrm>
            <a:off x="3892241" y="1789526"/>
            <a:ext cx="858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Filter</a:t>
            </a:r>
          </a:p>
        </p:txBody>
      </p:sp>
      <p:pic>
        <p:nvPicPr>
          <p:cNvPr id="8" name="Picture 10" descr="Los beneficios de utilizar Jupyter Notebook para programar">
            <a:extLst>
              <a:ext uri="{FF2B5EF4-FFF2-40B4-BE49-F238E27FC236}">
                <a16:creationId xmlns:a16="http://schemas.microsoft.com/office/drawing/2014/main" id="{2C22315E-14CE-C87F-83B8-E7B31513E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06" y="7227374"/>
            <a:ext cx="978797" cy="113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urple and black background&#10;&#10;AI-generated content may be incorrect.">
            <a:extLst>
              <a:ext uri="{FF2B5EF4-FFF2-40B4-BE49-F238E27FC236}">
                <a16:creationId xmlns:a16="http://schemas.microsoft.com/office/drawing/2014/main" id="{7ED69A49-BA08-16A8-8661-18B95BD3E7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8454" y="2267292"/>
            <a:ext cx="1827513" cy="1833627"/>
          </a:xfrm>
          <a:prstGeom prst="rect">
            <a:avLst/>
          </a:prstGeom>
        </p:spPr>
      </p:pic>
      <p:pic>
        <p:nvPicPr>
          <p:cNvPr id="8204" name="Picture 12" descr="Vercel - Products, Competitors, Financials, Employees, Headquarters ...">
            <a:extLst>
              <a:ext uri="{FF2B5EF4-FFF2-40B4-BE49-F238E27FC236}">
                <a16:creationId xmlns:a16="http://schemas.microsoft.com/office/drawing/2014/main" id="{8A5525F3-8CC7-ACF0-C868-82783F41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429" y="2989521"/>
            <a:ext cx="2247422" cy="509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Google Cloud Logo, symbol, meaning, history, PNG, brand">
            <a:extLst>
              <a:ext uri="{FF2B5EF4-FFF2-40B4-BE49-F238E27FC236}">
                <a16:creationId xmlns:a16="http://schemas.microsoft.com/office/drawing/2014/main" id="{0FF08513-D573-F120-0972-34738435E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161" y="4961472"/>
            <a:ext cx="1704102" cy="95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7A2F9E3-C8CA-C06C-C6AA-E4AE1C950537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B7D556-EFDC-E8CC-45B3-269260150C02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10AC95-30B3-1854-487B-88692C41406E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Techstack</a:t>
            </a:r>
            <a:endParaRPr lang="en-GB" sz="2400" b="1" dirty="0">
              <a:solidFill>
                <a:schemeClr val="bg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A3B0D4A9-25ED-4F06-B5F2-D6A8AF7CFB50}"/>
              </a:ext>
            </a:extLst>
          </p:cNvPr>
          <p:cNvSpPr/>
          <p:nvPr/>
        </p:nvSpPr>
        <p:spPr>
          <a:xfrm rot="5400000">
            <a:off x="2429249" y="2955829"/>
            <a:ext cx="1299973" cy="332693"/>
          </a:xfrm>
          <a:prstGeom prst="triangle">
            <a:avLst>
              <a:gd name="adj" fmla="val 51529"/>
            </a:avLst>
          </a:prstGeom>
          <a:solidFill>
            <a:schemeClr val="bg1"/>
          </a:solidFill>
          <a:ln>
            <a:solidFill>
              <a:srgbClr val="2042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7CF1FAE8-22EF-3C78-57CA-3951B970E869}"/>
              </a:ext>
            </a:extLst>
          </p:cNvPr>
          <p:cNvSpPr/>
          <p:nvPr/>
        </p:nvSpPr>
        <p:spPr>
          <a:xfrm rot="10800000">
            <a:off x="3488454" y="4513462"/>
            <a:ext cx="1827513" cy="25841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091BA54C-A5D1-E3A9-7BB1-F7948540ACE3}"/>
              </a:ext>
            </a:extLst>
          </p:cNvPr>
          <p:cNvSpPr/>
          <p:nvPr/>
        </p:nvSpPr>
        <p:spPr>
          <a:xfrm rot="5400000">
            <a:off x="5075199" y="3025655"/>
            <a:ext cx="1299973" cy="332693"/>
          </a:xfrm>
          <a:prstGeom prst="triangle">
            <a:avLst>
              <a:gd name="adj" fmla="val 51529"/>
            </a:avLst>
          </a:prstGeom>
          <a:solidFill>
            <a:schemeClr val="bg1"/>
          </a:solidFill>
          <a:ln>
            <a:solidFill>
              <a:srgbClr val="2042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3A9CDE4C-9BC7-F620-DA44-60DEB4B9284E}"/>
              </a:ext>
            </a:extLst>
          </p:cNvPr>
          <p:cNvSpPr/>
          <p:nvPr/>
        </p:nvSpPr>
        <p:spPr>
          <a:xfrm rot="5400000">
            <a:off x="8287364" y="3017758"/>
            <a:ext cx="1299973" cy="332693"/>
          </a:xfrm>
          <a:prstGeom prst="triangle">
            <a:avLst>
              <a:gd name="adj" fmla="val 51529"/>
            </a:avLst>
          </a:prstGeom>
          <a:solidFill>
            <a:schemeClr val="bg1"/>
          </a:solidFill>
          <a:ln>
            <a:solidFill>
              <a:srgbClr val="2042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Unity Icon #394556 - Free Icons Library">
            <a:extLst>
              <a:ext uri="{FF2B5EF4-FFF2-40B4-BE49-F238E27FC236}">
                <a16:creationId xmlns:a16="http://schemas.microsoft.com/office/drawing/2014/main" id="{2A7E1EB8-BA88-81F3-EAB4-54C8B0EC0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295" y="5151864"/>
            <a:ext cx="1261130" cy="126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F6DB87F-69CD-FF1B-F3BF-E22ED6026830}"/>
              </a:ext>
            </a:extLst>
          </p:cNvPr>
          <p:cNvSpPr/>
          <p:nvPr/>
        </p:nvSpPr>
        <p:spPr>
          <a:xfrm>
            <a:off x="11631144" y="3853175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6A21A039-4A86-AEBF-873B-9DB05ED37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06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2D9737-FF91-7742-E19B-A1AF9075BBF7}"/>
              </a:ext>
            </a:extLst>
          </p:cNvPr>
          <p:cNvGrpSpPr>
            <a:grpSpLocks noChangeAspect="1"/>
          </p:cNvGrpSpPr>
          <p:nvPr/>
        </p:nvGrpSpPr>
        <p:grpSpPr>
          <a:xfrm>
            <a:off x="325857" y="2059082"/>
            <a:ext cx="11866144" cy="3501317"/>
            <a:chOff x="1482096" y="2521112"/>
            <a:chExt cx="9144002" cy="2698100"/>
          </a:xfrm>
        </p:grpSpPr>
        <p:sp>
          <p:nvSpPr>
            <p:cNvPr id="5" name="Google Shape;380;p40">
              <a:extLst>
                <a:ext uri="{FF2B5EF4-FFF2-40B4-BE49-F238E27FC236}">
                  <a16:creationId xmlns:a16="http://schemas.microsoft.com/office/drawing/2014/main" id="{779F48C9-797C-2C3A-31BA-470B40FB7CA9}"/>
                </a:ext>
              </a:extLst>
            </p:cNvPr>
            <p:cNvSpPr/>
            <p:nvPr/>
          </p:nvSpPr>
          <p:spPr>
            <a:xfrm>
              <a:off x="6371026" y="2522012"/>
              <a:ext cx="1323001" cy="13230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cxnSp>
          <p:nvCxnSpPr>
            <p:cNvPr id="6" name="Google Shape;382;p40">
              <a:extLst>
                <a:ext uri="{FF2B5EF4-FFF2-40B4-BE49-F238E27FC236}">
                  <a16:creationId xmlns:a16="http://schemas.microsoft.com/office/drawing/2014/main" id="{3AEEE8DF-4EE9-DA32-486A-AF887637D9AE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482096" y="4258649"/>
              <a:ext cx="9144002" cy="1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383;p40">
              <a:extLst>
                <a:ext uri="{FF2B5EF4-FFF2-40B4-BE49-F238E27FC236}">
                  <a16:creationId xmlns:a16="http://schemas.microsoft.com/office/drawing/2014/main" id="{A2A0813F-B27E-DE97-F665-A60EBEB24517}"/>
                </a:ext>
              </a:extLst>
            </p:cNvPr>
            <p:cNvCxnSpPr>
              <a:stCxn id="8" idx="0"/>
            </p:cNvCxnSpPr>
            <p:nvPr/>
          </p:nvCxnSpPr>
          <p:spPr>
            <a:xfrm rot="10800000">
              <a:off x="9037875" y="3844108"/>
              <a:ext cx="0" cy="3234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384;p40">
              <a:extLst>
                <a:ext uri="{FF2B5EF4-FFF2-40B4-BE49-F238E27FC236}">
                  <a16:creationId xmlns:a16="http://schemas.microsoft.com/office/drawing/2014/main" id="{608B7B92-2263-8D33-336C-1AC1557ACADF}"/>
                </a:ext>
              </a:extLst>
            </p:cNvPr>
            <p:cNvSpPr/>
            <p:nvPr/>
          </p:nvSpPr>
          <p:spPr>
            <a:xfrm>
              <a:off x="8946734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sp>
          <p:nvSpPr>
            <p:cNvPr id="9" name="Google Shape;385;p40">
              <a:extLst>
                <a:ext uri="{FF2B5EF4-FFF2-40B4-BE49-F238E27FC236}">
                  <a16:creationId xmlns:a16="http://schemas.microsoft.com/office/drawing/2014/main" id="{0BB538FF-FA74-DCE5-BFFB-A9B133A41DAF}"/>
                </a:ext>
              </a:extLst>
            </p:cNvPr>
            <p:cNvSpPr/>
            <p:nvPr/>
          </p:nvSpPr>
          <p:spPr>
            <a:xfrm>
              <a:off x="8376375" y="2521112"/>
              <a:ext cx="1323001" cy="13230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rgbClr val="ED423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cxnSp>
          <p:nvCxnSpPr>
            <p:cNvPr id="10" name="Google Shape;386;p40">
              <a:extLst>
                <a:ext uri="{FF2B5EF4-FFF2-40B4-BE49-F238E27FC236}">
                  <a16:creationId xmlns:a16="http://schemas.microsoft.com/office/drawing/2014/main" id="{A9E692CE-FDA5-2D2E-90E7-8B3DA54C4980}"/>
                </a:ext>
              </a:extLst>
            </p:cNvPr>
            <p:cNvCxnSpPr>
              <a:stCxn id="11" idx="0"/>
            </p:cNvCxnSpPr>
            <p:nvPr/>
          </p:nvCxnSpPr>
          <p:spPr>
            <a:xfrm rot="10800000">
              <a:off x="3024527" y="3845908"/>
              <a:ext cx="0" cy="3216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387;p40">
              <a:extLst>
                <a:ext uri="{FF2B5EF4-FFF2-40B4-BE49-F238E27FC236}">
                  <a16:creationId xmlns:a16="http://schemas.microsoft.com/office/drawing/2014/main" id="{B63DB432-0707-D28F-DF6D-A1AB759615A5}"/>
                </a:ext>
              </a:extLst>
            </p:cNvPr>
            <p:cNvSpPr/>
            <p:nvPr/>
          </p:nvSpPr>
          <p:spPr>
            <a:xfrm>
              <a:off x="2933386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Palanquin" panose="020B0004020203020204" pitchFamily="34" charset="77"/>
                <a:ea typeface="Lato Light"/>
                <a:cs typeface="Palanquin" panose="020B0004020203020204" pitchFamily="34" charset="77"/>
                <a:sym typeface="Lato Light"/>
              </a:endParaRPr>
            </a:p>
          </p:txBody>
        </p:sp>
        <p:cxnSp>
          <p:nvCxnSpPr>
            <p:cNvPr id="12" name="Google Shape;389;p40">
              <a:extLst>
                <a:ext uri="{FF2B5EF4-FFF2-40B4-BE49-F238E27FC236}">
                  <a16:creationId xmlns:a16="http://schemas.microsoft.com/office/drawing/2014/main" id="{842E7A27-6DE3-4BE0-0047-F167446B686D}"/>
                </a:ext>
              </a:extLst>
            </p:cNvPr>
            <p:cNvCxnSpPr>
              <a:stCxn id="13" idx="0"/>
            </p:cNvCxnSpPr>
            <p:nvPr/>
          </p:nvCxnSpPr>
          <p:spPr>
            <a:xfrm rot="10800000">
              <a:off x="5028527" y="3844108"/>
              <a:ext cx="0" cy="3234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390;p40">
              <a:extLst>
                <a:ext uri="{FF2B5EF4-FFF2-40B4-BE49-F238E27FC236}">
                  <a16:creationId xmlns:a16="http://schemas.microsoft.com/office/drawing/2014/main" id="{1045C6F5-F071-12DA-01C2-1F4571E33D5B}"/>
                </a:ext>
              </a:extLst>
            </p:cNvPr>
            <p:cNvSpPr/>
            <p:nvPr/>
          </p:nvSpPr>
          <p:spPr>
            <a:xfrm>
              <a:off x="4937385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cxnSp>
          <p:nvCxnSpPr>
            <p:cNvPr id="14" name="Google Shape;391;p40">
              <a:extLst>
                <a:ext uri="{FF2B5EF4-FFF2-40B4-BE49-F238E27FC236}">
                  <a16:creationId xmlns:a16="http://schemas.microsoft.com/office/drawing/2014/main" id="{090D0A71-677B-B57A-FB4D-6995F1FE6739}"/>
                </a:ext>
              </a:extLst>
            </p:cNvPr>
            <p:cNvCxnSpPr>
              <a:stCxn id="15" idx="0"/>
            </p:cNvCxnSpPr>
            <p:nvPr/>
          </p:nvCxnSpPr>
          <p:spPr>
            <a:xfrm rot="10800000">
              <a:off x="7032527" y="3845008"/>
              <a:ext cx="0" cy="322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" name="Google Shape;392;p40">
              <a:extLst>
                <a:ext uri="{FF2B5EF4-FFF2-40B4-BE49-F238E27FC236}">
                  <a16:creationId xmlns:a16="http://schemas.microsoft.com/office/drawing/2014/main" id="{D1EFEA91-B04F-2B30-E99E-909CF5B29683}"/>
                </a:ext>
              </a:extLst>
            </p:cNvPr>
            <p:cNvSpPr/>
            <p:nvPr/>
          </p:nvSpPr>
          <p:spPr>
            <a:xfrm>
              <a:off x="6941384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sp>
          <p:nvSpPr>
            <p:cNvPr id="16" name="Google Shape;388;p40">
              <a:extLst>
                <a:ext uri="{FF2B5EF4-FFF2-40B4-BE49-F238E27FC236}">
                  <a16:creationId xmlns:a16="http://schemas.microsoft.com/office/drawing/2014/main" id="{FB4B162A-A23E-2E1B-2E14-1164A1C4E062}"/>
                </a:ext>
              </a:extLst>
            </p:cNvPr>
            <p:cNvSpPr/>
            <p:nvPr/>
          </p:nvSpPr>
          <p:spPr>
            <a:xfrm>
              <a:off x="2363027" y="2522912"/>
              <a:ext cx="1323001" cy="13230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Lato Light"/>
                <a:cs typeface="Palanquin" panose="020B0004020203020204" pitchFamily="34" charset="77"/>
                <a:sym typeface="Lato Light"/>
              </a:endParaRPr>
            </a:p>
          </p:txBody>
        </p:sp>
        <p:sp>
          <p:nvSpPr>
            <p:cNvPr id="17" name="Google Shape;394;p40">
              <a:extLst>
                <a:ext uri="{FF2B5EF4-FFF2-40B4-BE49-F238E27FC236}">
                  <a16:creationId xmlns:a16="http://schemas.microsoft.com/office/drawing/2014/main" id="{6D70447D-B383-FD51-2852-FC36999251C4}"/>
                </a:ext>
              </a:extLst>
            </p:cNvPr>
            <p:cNvSpPr/>
            <p:nvPr/>
          </p:nvSpPr>
          <p:spPr>
            <a:xfrm>
              <a:off x="2253395" y="4465138"/>
              <a:ext cx="1620001" cy="6865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lvl="0" algn="ctr"/>
              <a:r>
                <a:rPr lang="en-GB" sz="2400" b="1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rPr>
                <a:t>Cassini Hackathon</a:t>
              </a:r>
            </a:p>
          </p:txBody>
        </p:sp>
        <p:sp>
          <p:nvSpPr>
            <p:cNvPr id="18" name="Google Shape;395;p40">
              <a:extLst>
                <a:ext uri="{FF2B5EF4-FFF2-40B4-BE49-F238E27FC236}">
                  <a16:creationId xmlns:a16="http://schemas.microsoft.com/office/drawing/2014/main" id="{0EA8AA49-204F-B226-7774-0DC9FC700C21}"/>
                </a:ext>
              </a:extLst>
            </p:cNvPr>
            <p:cNvSpPr/>
            <p:nvPr/>
          </p:nvSpPr>
          <p:spPr>
            <a:xfrm>
              <a:off x="2253395" y="5151712"/>
              <a:ext cx="1620001" cy="6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sp>
          <p:nvSpPr>
            <p:cNvPr id="19" name="Google Shape;396;p40">
              <a:extLst>
                <a:ext uri="{FF2B5EF4-FFF2-40B4-BE49-F238E27FC236}">
                  <a16:creationId xmlns:a16="http://schemas.microsoft.com/office/drawing/2014/main" id="{79BA0F9F-D7A7-8E07-F373-43F68C6FD79F}"/>
                </a:ext>
              </a:extLst>
            </p:cNvPr>
            <p:cNvSpPr/>
            <p:nvPr/>
          </p:nvSpPr>
          <p:spPr>
            <a:xfrm>
              <a:off x="4368377" y="2523812"/>
              <a:ext cx="1320300" cy="13203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grpSp>
          <p:nvGrpSpPr>
            <p:cNvPr id="20" name="Google Shape;397;p40">
              <a:extLst>
                <a:ext uri="{FF2B5EF4-FFF2-40B4-BE49-F238E27FC236}">
                  <a16:creationId xmlns:a16="http://schemas.microsoft.com/office/drawing/2014/main" id="{F6E478B2-A16D-5CEB-B601-5FF6CF46237A}"/>
                </a:ext>
              </a:extLst>
            </p:cNvPr>
            <p:cNvGrpSpPr/>
            <p:nvPr/>
          </p:nvGrpSpPr>
          <p:grpSpPr>
            <a:xfrm>
              <a:off x="4244783" y="4465138"/>
              <a:ext cx="1620001" cy="754074"/>
              <a:chOff x="1028399" y="4799568"/>
              <a:chExt cx="2160000" cy="1005432"/>
            </a:xfrm>
          </p:grpSpPr>
          <p:sp>
            <p:nvSpPr>
              <p:cNvPr id="27" name="Google Shape;398;p40">
                <a:extLst>
                  <a:ext uri="{FF2B5EF4-FFF2-40B4-BE49-F238E27FC236}">
                    <a16:creationId xmlns:a16="http://schemas.microsoft.com/office/drawing/2014/main" id="{CF71F725-1A21-DD23-9762-2CDE68A23BC4}"/>
                  </a:ext>
                </a:extLst>
              </p:cNvPr>
              <p:cNvSpPr/>
              <p:nvPr/>
            </p:nvSpPr>
            <p:spPr>
              <a:xfrm>
                <a:off x="1028399" y="4799568"/>
                <a:ext cx="2160000" cy="91543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Pilot </a:t>
                </a: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phase</a:t>
                </a:r>
                <a:endParaRPr sz="2400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  <p:sp>
            <p:nvSpPr>
              <p:cNvPr id="28" name="Google Shape;399;p40">
                <a:extLst>
                  <a:ext uri="{FF2B5EF4-FFF2-40B4-BE49-F238E27FC236}">
                    <a16:creationId xmlns:a16="http://schemas.microsoft.com/office/drawing/2014/main" id="{0AADABA5-F348-9C5A-95C5-4070652226F9}"/>
                  </a:ext>
                </a:extLst>
              </p:cNvPr>
              <p:cNvSpPr/>
              <p:nvPr/>
            </p:nvSpPr>
            <p:spPr>
              <a:xfrm>
                <a:off x="1028399" y="5715000"/>
                <a:ext cx="2160000" cy="9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</p:grpSp>
        <p:grpSp>
          <p:nvGrpSpPr>
            <p:cNvPr id="21" name="Google Shape;400;p40">
              <a:extLst>
                <a:ext uri="{FF2B5EF4-FFF2-40B4-BE49-F238E27FC236}">
                  <a16:creationId xmlns:a16="http://schemas.microsoft.com/office/drawing/2014/main" id="{33C0BAA0-8F7A-2D60-03DE-81CA6AD1BD27}"/>
                </a:ext>
              </a:extLst>
            </p:cNvPr>
            <p:cNvGrpSpPr/>
            <p:nvPr/>
          </p:nvGrpSpPr>
          <p:grpSpPr>
            <a:xfrm>
              <a:off x="6236170" y="4465138"/>
              <a:ext cx="1620000" cy="754074"/>
              <a:chOff x="1028399" y="4799568"/>
              <a:chExt cx="2160000" cy="1005432"/>
            </a:xfrm>
          </p:grpSpPr>
          <p:sp>
            <p:nvSpPr>
              <p:cNvPr id="25" name="Google Shape;401;p40">
                <a:extLst>
                  <a:ext uri="{FF2B5EF4-FFF2-40B4-BE49-F238E27FC236}">
                    <a16:creationId xmlns:a16="http://schemas.microsoft.com/office/drawing/2014/main" id="{04762EF6-0885-78D0-3853-1011DD3384B9}"/>
                  </a:ext>
                </a:extLst>
              </p:cNvPr>
              <p:cNvSpPr/>
              <p:nvPr/>
            </p:nvSpPr>
            <p:spPr>
              <a:xfrm>
                <a:off x="1028399" y="4799568"/>
                <a:ext cx="2160000" cy="91543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Extend</a:t>
                </a:r>
                <a:r>
                  <a:rPr lang="de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 </a:t>
                </a: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the</a:t>
                </a:r>
                <a:r>
                  <a:rPr lang="de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 </a:t>
                </a: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tool</a:t>
                </a:r>
                <a:endParaRPr sz="2400" b="1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  <p:sp>
            <p:nvSpPr>
              <p:cNvPr id="26" name="Google Shape;402;p40">
                <a:extLst>
                  <a:ext uri="{FF2B5EF4-FFF2-40B4-BE49-F238E27FC236}">
                    <a16:creationId xmlns:a16="http://schemas.microsoft.com/office/drawing/2014/main" id="{DB332FD1-B9FB-7188-0C92-DC84E5BB92B9}"/>
                  </a:ext>
                </a:extLst>
              </p:cNvPr>
              <p:cNvSpPr/>
              <p:nvPr/>
            </p:nvSpPr>
            <p:spPr>
              <a:xfrm>
                <a:off x="1028399" y="5715000"/>
                <a:ext cx="2160000" cy="9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</p:grpSp>
        <p:grpSp>
          <p:nvGrpSpPr>
            <p:cNvPr id="22" name="Google Shape;403;p40">
              <a:extLst>
                <a:ext uri="{FF2B5EF4-FFF2-40B4-BE49-F238E27FC236}">
                  <a16:creationId xmlns:a16="http://schemas.microsoft.com/office/drawing/2014/main" id="{BA45B64E-DD5D-9D35-5FEF-D3D81A430624}"/>
                </a:ext>
              </a:extLst>
            </p:cNvPr>
            <p:cNvGrpSpPr/>
            <p:nvPr/>
          </p:nvGrpSpPr>
          <p:grpSpPr>
            <a:xfrm>
              <a:off x="8227559" y="4465138"/>
              <a:ext cx="1620000" cy="754074"/>
              <a:chOff x="1028399" y="4799568"/>
              <a:chExt cx="2160000" cy="1005432"/>
            </a:xfrm>
          </p:grpSpPr>
          <p:sp>
            <p:nvSpPr>
              <p:cNvPr id="23" name="Google Shape;404;p40">
                <a:extLst>
                  <a:ext uri="{FF2B5EF4-FFF2-40B4-BE49-F238E27FC236}">
                    <a16:creationId xmlns:a16="http://schemas.microsoft.com/office/drawing/2014/main" id="{C6CBA5BD-B171-61B4-259B-3DCD2B26F526}"/>
                  </a:ext>
                </a:extLst>
              </p:cNvPr>
              <p:cNvSpPr/>
              <p:nvPr/>
            </p:nvSpPr>
            <p:spPr>
              <a:xfrm>
                <a:off x="1028399" y="4799568"/>
                <a:ext cx="2160000" cy="91543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 algn="ctr"/>
                <a:r>
                  <a:rPr lang="en-GB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Launch</a:t>
                </a:r>
                <a:endParaRPr sz="2400" b="1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  <p:sp>
            <p:nvSpPr>
              <p:cNvPr id="24" name="Google Shape;405;p40">
                <a:extLst>
                  <a:ext uri="{FF2B5EF4-FFF2-40B4-BE49-F238E27FC236}">
                    <a16:creationId xmlns:a16="http://schemas.microsoft.com/office/drawing/2014/main" id="{D30AFD75-FF70-8594-B38D-17FB5EE179D4}"/>
                  </a:ext>
                </a:extLst>
              </p:cNvPr>
              <p:cNvSpPr/>
              <p:nvPr/>
            </p:nvSpPr>
            <p:spPr>
              <a:xfrm>
                <a:off x="1028399" y="5715000"/>
                <a:ext cx="2160000" cy="90000"/>
              </a:xfrm>
              <a:prstGeom prst="rect">
                <a:avLst/>
              </a:prstGeom>
              <a:solidFill>
                <a:srgbClr val="ED423D"/>
              </a:solidFill>
              <a:ln w="9525" cap="flat" cmpd="sng">
                <a:solidFill>
                  <a:srgbClr val="ED42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36A09D1-F64C-EAF5-BBF5-CD533C5C9436}"/>
              </a:ext>
            </a:extLst>
          </p:cNvPr>
          <p:cNvSpPr txBox="1"/>
          <p:nvPr/>
        </p:nvSpPr>
        <p:spPr>
          <a:xfrm>
            <a:off x="5987803" y="6954224"/>
            <a:ext cx="3117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 marinas &amp; Fisheries</a:t>
            </a:r>
          </a:p>
          <a:p>
            <a:r>
              <a:rPr lang="en-GB" dirty="0"/>
              <a:t>Other </a:t>
            </a:r>
            <a:r>
              <a:rPr lang="en-GB" dirty="0" err="1"/>
              <a:t>mediterenian</a:t>
            </a:r>
            <a:r>
              <a:rPr lang="en-GB" dirty="0"/>
              <a:t> countries</a:t>
            </a:r>
          </a:p>
        </p:txBody>
      </p:sp>
      <p:pic>
        <p:nvPicPr>
          <p:cNvPr id="13314" name="Picture 2" descr="Home | Cassini">
            <a:extLst>
              <a:ext uri="{FF2B5EF4-FFF2-40B4-BE49-F238E27FC236}">
                <a16:creationId xmlns:a16="http://schemas.microsoft.com/office/drawing/2014/main" id="{2B3A82DD-44BB-4B9A-F0A5-C8389ABB1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4" t="26397" r="14526" b="24928"/>
          <a:stretch>
            <a:fillRect/>
          </a:stretch>
        </p:blipFill>
        <p:spPr bwMode="auto">
          <a:xfrm>
            <a:off x="1621062" y="2675201"/>
            <a:ext cx="1412808" cy="580292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Blank Map of Europe">
            <a:extLst>
              <a:ext uri="{FF2B5EF4-FFF2-40B4-BE49-F238E27FC236}">
                <a16:creationId xmlns:a16="http://schemas.microsoft.com/office/drawing/2014/main" id="{AE3F0F09-A873-1746-7C46-FA7C0CE1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395" y="2257946"/>
            <a:ext cx="1038971" cy="11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Graphic 45" descr="Users with solid fill">
            <a:extLst>
              <a:ext uri="{FF2B5EF4-FFF2-40B4-BE49-F238E27FC236}">
                <a16:creationId xmlns:a16="http://schemas.microsoft.com/office/drawing/2014/main" id="{0CC2A111-11A6-F9C6-7FE2-D3D064A02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81477" y="2477241"/>
            <a:ext cx="914400" cy="914400"/>
          </a:xfrm>
          <a:prstGeom prst="rect">
            <a:avLst/>
          </a:prstGeom>
        </p:spPr>
      </p:pic>
      <p:pic>
        <p:nvPicPr>
          <p:cNvPr id="48" name="Graphic 47" descr="Swimming outline">
            <a:extLst>
              <a:ext uri="{FF2B5EF4-FFF2-40B4-BE49-F238E27FC236}">
                <a16:creationId xmlns:a16="http://schemas.microsoft.com/office/drawing/2014/main" id="{A3D27B53-53AE-2F94-ACDE-3C0B28C179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02515" y="2232994"/>
            <a:ext cx="1188919" cy="118891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B09F2D72-B066-F3B9-76B2-E22EB67A57E9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88AB97B-811C-0B03-7D1F-D5427C2D44A7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Next steps</a:t>
            </a:r>
          </a:p>
        </p:txBody>
      </p:sp>
      <p:pic>
        <p:nvPicPr>
          <p:cNvPr id="40" name="Graphic 39" descr="Rocket outline">
            <a:extLst>
              <a:ext uri="{FF2B5EF4-FFF2-40B4-BE49-F238E27FC236}">
                <a16:creationId xmlns:a16="http://schemas.microsoft.com/office/drawing/2014/main" id="{43020C74-7E57-06F9-43D6-1C87F1E245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682392">
            <a:off x="1640090" y="3870879"/>
            <a:ext cx="914400" cy="9144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3CA7D35-F2F1-CC9F-7BE4-90B91F1CFEE1}"/>
              </a:ext>
            </a:extLst>
          </p:cNvPr>
          <p:cNvSpPr txBox="1"/>
          <p:nvPr/>
        </p:nvSpPr>
        <p:spPr>
          <a:xfrm>
            <a:off x="7566699" y="3774827"/>
            <a:ext cx="910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Q2</a:t>
            </a:r>
            <a:endParaRPr lang="en-GB" sz="2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9FB4AF-93CC-7ACB-FE7B-A7D87B03A996}"/>
              </a:ext>
            </a:extLst>
          </p:cNvPr>
          <p:cNvSpPr txBox="1"/>
          <p:nvPr/>
        </p:nvSpPr>
        <p:spPr>
          <a:xfrm>
            <a:off x="10177604" y="3699335"/>
            <a:ext cx="683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Q3</a:t>
            </a:r>
            <a:endParaRPr lang="en-GB" sz="2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F6AC54F-07B1-F67B-0B0C-171A8E734732}"/>
              </a:ext>
            </a:extLst>
          </p:cNvPr>
          <p:cNvSpPr txBox="1"/>
          <p:nvPr/>
        </p:nvSpPr>
        <p:spPr>
          <a:xfrm>
            <a:off x="4929715" y="3787035"/>
            <a:ext cx="910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Q4</a:t>
            </a:r>
            <a:endParaRPr lang="en-GB" sz="2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570F95-8A2D-CD22-0348-24940A3A3980}"/>
              </a:ext>
            </a:extLst>
          </p:cNvPr>
          <p:cNvSpPr/>
          <p:nvPr/>
        </p:nvSpPr>
        <p:spPr>
          <a:xfrm>
            <a:off x="3547311" y="1939168"/>
            <a:ext cx="8644689" cy="3736415"/>
          </a:xfrm>
          <a:prstGeom prst="rect">
            <a:avLst/>
          </a:prstGeom>
          <a:solidFill>
            <a:srgbClr val="D9D9D9">
              <a:alpha val="41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Google Shape;390;p40">
            <a:extLst>
              <a:ext uri="{FF2B5EF4-FFF2-40B4-BE49-F238E27FC236}">
                <a16:creationId xmlns:a16="http://schemas.microsoft.com/office/drawing/2014/main" id="{A3965D14-C6A7-B235-1D38-F3077BE66290}"/>
              </a:ext>
            </a:extLst>
          </p:cNvPr>
          <p:cNvSpPr/>
          <p:nvPr/>
        </p:nvSpPr>
        <p:spPr>
          <a:xfrm>
            <a:off x="6189735" y="4117839"/>
            <a:ext cx="209020" cy="388949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alanquin" panose="020B0004020203020204" pitchFamily="34" charset="77"/>
              <a:ea typeface="Palanquin"/>
              <a:cs typeface="Palanquin" panose="020B0004020203020204" pitchFamily="34" charset="77"/>
              <a:sym typeface="Palanquin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D31055-D1E7-95B8-B5BA-58D5F5DFDEF3}"/>
              </a:ext>
            </a:extLst>
          </p:cNvPr>
          <p:cNvSpPr txBox="1"/>
          <p:nvPr/>
        </p:nvSpPr>
        <p:spPr>
          <a:xfrm>
            <a:off x="5903368" y="3664537"/>
            <a:ext cx="1011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Palanquin" panose="020B0004020203020204" pitchFamily="34" charset="77"/>
                <a:cs typeface="Palanquin" panose="020B0004020203020204" pitchFamily="34" charset="77"/>
              </a:rPr>
              <a:t>2026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6530BC3-B83A-E3FC-3CDD-69CE4B28C496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pic>
        <p:nvPicPr>
          <p:cNvPr id="29" name="Picture 28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323E88B2-F82C-E830-262C-E3ED2016F6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772C985-1161-6044-FD80-656EBF8EFA36}"/>
              </a:ext>
            </a:extLst>
          </p:cNvPr>
          <p:cNvSpPr/>
          <p:nvPr/>
        </p:nvSpPr>
        <p:spPr>
          <a:xfrm>
            <a:off x="11631144" y="4351360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40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CCBE8-20E2-C068-4645-53ACAF4C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About Us | Toho Water Authority">
            <a:extLst>
              <a:ext uri="{FF2B5EF4-FFF2-40B4-BE49-F238E27FC236}">
                <a16:creationId xmlns:a16="http://schemas.microsoft.com/office/drawing/2014/main" id="{BCAA9656-5516-6A54-CD24-4AE050956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192" y="6858000"/>
            <a:ext cx="5490487" cy="5490487"/>
          </a:xfrm>
          <a:prstGeom prst="diagStrip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A54B224-01BB-C2E0-BD6F-BB7787750084}"/>
              </a:ext>
            </a:extLst>
          </p:cNvPr>
          <p:cNvGrpSpPr>
            <a:grpSpLocks noChangeAspect="1"/>
          </p:cNvGrpSpPr>
          <p:nvPr/>
        </p:nvGrpSpPr>
        <p:grpSpPr>
          <a:xfrm>
            <a:off x="325857" y="2059082"/>
            <a:ext cx="11866144" cy="3501317"/>
            <a:chOff x="1482096" y="2521112"/>
            <a:chExt cx="9144002" cy="2698100"/>
          </a:xfrm>
        </p:grpSpPr>
        <p:sp>
          <p:nvSpPr>
            <p:cNvPr id="5" name="Google Shape;380;p40">
              <a:extLst>
                <a:ext uri="{FF2B5EF4-FFF2-40B4-BE49-F238E27FC236}">
                  <a16:creationId xmlns:a16="http://schemas.microsoft.com/office/drawing/2014/main" id="{D81F65E8-F93F-F4A5-B450-EFA7058863BD}"/>
                </a:ext>
              </a:extLst>
            </p:cNvPr>
            <p:cNvSpPr/>
            <p:nvPr/>
          </p:nvSpPr>
          <p:spPr>
            <a:xfrm>
              <a:off x="6371026" y="2522012"/>
              <a:ext cx="1323001" cy="13230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cxnSp>
          <p:nvCxnSpPr>
            <p:cNvPr id="6" name="Google Shape;382;p40">
              <a:extLst>
                <a:ext uri="{FF2B5EF4-FFF2-40B4-BE49-F238E27FC236}">
                  <a16:creationId xmlns:a16="http://schemas.microsoft.com/office/drawing/2014/main" id="{D06FE001-B7A9-5BE5-6E6E-40D4E932FB5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482096" y="4258649"/>
              <a:ext cx="9144002" cy="1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" name="Google Shape;383;p40">
              <a:extLst>
                <a:ext uri="{FF2B5EF4-FFF2-40B4-BE49-F238E27FC236}">
                  <a16:creationId xmlns:a16="http://schemas.microsoft.com/office/drawing/2014/main" id="{42AF0DC5-D31A-B7F8-6EE1-E018D69E17F5}"/>
                </a:ext>
              </a:extLst>
            </p:cNvPr>
            <p:cNvCxnSpPr>
              <a:stCxn id="8" idx="0"/>
            </p:cNvCxnSpPr>
            <p:nvPr/>
          </p:nvCxnSpPr>
          <p:spPr>
            <a:xfrm rot="10800000">
              <a:off x="9037875" y="3844108"/>
              <a:ext cx="0" cy="3234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8" name="Google Shape;384;p40">
              <a:extLst>
                <a:ext uri="{FF2B5EF4-FFF2-40B4-BE49-F238E27FC236}">
                  <a16:creationId xmlns:a16="http://schemas.microsoft.com/office/drawing/2014/main" id="{2B3430F1-5A4C-12B6-D75B-F83E328B6D8B}"/>
                </a:ext>
              </a:extLst>
            </p:cNvPr>
            <p:cNvSpPr/>
            <p:nvPr/>
          </p:nvSpPr>
          <p:spPr>
            <a:xfrm>
              <a:off x="8946734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sp>
          <p:nvSpPr>
            <p:cNvPr id="9" name="Google Shape;385;p40">
              <a:extLst>
                <a:ext uri="{FF2B5EF4-FFF2-40B4-BE49-F238E27FC236}">
                  <a16:creationId xmlns:a16="http://schemas.microsoft.com/office/drawing/2014/main" id="{C935E220-3ABD-6158-08CC-F7BBD9071FEB}"/>
                </a:ext>
              </a:extLst>
            </p:cNvPr>
            <p:cNvSpPr/>
            <p:nvPr/>
          </p:nvSpPr>
          <p:spPr>
            <a:xfrm>
              <a:off x="8376375" y="2521112"/>
              <a:ext cx="1323001" cy="13230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rgbClr val="ED423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cxnSp>
          <p:nvCxnSpPr>
            <p:cNvPr id="10" name="Google Shape;386;p40">
              <a:extLst>
                <a:ext uri="{FF2B5EF4-FFF2-40B4-BE49-F238E27FC236}">
                  <a16:creationId xmlns:a16="http://schemas.microsoft.com/office/drawing/2014/main" id="{CBDF4A0B-1501-BB9D-78A5-6A00B83C8481}"/>
                </a:ext>
              </a:extLst>
            </p:cNvPr>
            <p:cNvCxnSpPr>
              <a:stCxn id="11" idx="0"/>
            </p:cNvCxnSpPr>
            <p:nvPr/>
          </p:nvCxnSpPr>
          <p:spPr>
            <a:xfrm rot="10800000">
              <a:off x="3024527" y="3845908"/>
              <a:ext cx="0" cy="3216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" name="Google Shape;387;p40">
              <a:extLst>
                <a:ext uri="{FF2B5EF4-FFF2-40B4-BE49-F238E27FC236}">
                  <a16:creationId xmlns:a16="http://schemas.microsoft.com/office/drawing/2014/main" id="{D9CA46D8-88F0-FFCC-45A4-288B9E0D91D9}"/>
                </a:ext>
              </a:extLst>
            </p:cNvPr>
            <p:cNvSpPr/>
            <p:nvPr/>
          </p:nvSpPr>
          <p:spPr>
            <a:xfrm>
              <a:off x="2933386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Palanquin" panose="020B0004020203020204" pitchFamily="34" charset="77"/>
                <a:ea typeface="Lato Light"/>
                <a:cs typeface="Palanquin" panose="020B0004020203020204" pitchFamily="34" charset="77"/>
                <a:sym typeface="Lato Light"/>
              </a:endParaRPr>
            </a:p>
          </p:txBody>
        </p:sp>
        <p:cxnSp>
          <p:nvCxnSpPr>
            <p:cNvPr id="12" name="Google Shape;389;p40">
              <a:extLst>
                <a:ext uri="{FF2B5EF4-FFF2-40B4-BE49-F238E27FC236}">
                  <a16:creationId xmlns:a16="http://schemas.microsoft.com/office/drawing/2014/main" id="{B44C81B8-28C2-5123-230B-A36E62709E2B}"/>
                </a:ext>
              </a:extLst>
            </p:cNvPr>
            <p:cNvCxnSpPr>
              <a:stCxn id="13" idx="0"/>
            </p:cNvCxnSpPr>
            <p:nvPr/>
          </p:nvCxnSpPr>
          <p:spPr>
            <a:xfrm rot="10800000">
              <a:off x="5028527" y="3844108"/>
              <a:ext cx="0" cy="3234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" name="Google Shape;390;p40">
              <a:extLst>
                <a:ext uri="{FF2B5EF4-FFF2-40B4-BE49-F238E27FC236}">
                  <a16:creationId xmlns:a16="http://schemas.microsoft.com/office/drawing/2014/main" id="{37811377-90CB-570A-086C-A050BC323E1C}"/>
                </a:ext>
              </a:extLst>
            </p:cNvPr>
            <p:cNvSpPr/>
            <p:nvPr/>
          </p:nvSpPr>
          <p:spPr>
            <a:xfrm>
              <a:off x="4937385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cxnSp>
          <p:nvCxnSpPr>
            <p:cNvPr id="14" name="Google Shape;391;p40">
              <a:extLst>
                <a:ext uri="{FF2B5EF4-FFF2-40B4-BE49-F238E27FC236}">
                  <a16:creationId xmlns:a16="http://schemas.microsoft.com/office/drawing/2014/main" id="{D8A0B955-50F8-7B11-86A1-A97FDA8D4904}"/>
                </a:ext>
              </a:extLst>
            </p:cNvPr>
            <p:cNvCxnSpPr>
              <a:stCxn id="15" idx="0"/>
            </p:cNvCxnSpPr>
            <p:nvPr/>
          </p:nvCxnSpPr>
          <p:spPr>
            <a:xfrm rot="10800000">
              <a:off x="7032527" y="3845008"/>
              <a:ext cx="0" cy="322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5" name="Google Shape;392;p40">
              <a:extLst>
                <a:ext uri="{FF2B5EF4-FFF2-40B4-BE49-F238E27FC236}">
                  <a16:creationId xmlns:a16="http://schemas.microsoft.com/office/drawing/2014/main" id="{E490126E-D069-87FF-78AE-9A5EF05B3887}"/>
                </a:ext>
              </a:extLst>
            </p:cNvPr>
            <p:cNvSpPr/>
            <p:nvPr/>
          </p:nvSpPr>
          <p:spPr>
            <a:xfrm>
              <a:off x="6941384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sp>
          <p:nvSpPr>
            <p:cNvPr id="16" name="Google Shape;388;p40">
              <a:extLst>
                <a:ext uri="{FF2B5EF4-FFF2-40B4-BE49-F238E27FC236}">
                  <a16:creationId xmlns:a16="http://schemas.microsoft.com/office/drawing/2014/main" id="{ADE93B27-AF7C-BDCB-AAD3-D863D0883E51}"/>
                </a:ext>
              </a:extLst>
            </p:cNvPr>
            <p:cNvSpPr/>
            <p:nvPr/>
          </p:nvSpPr>
          <p:spPr>
            <a:xfrm>
              <a:off x="2363027" y="2522912"/>
              <a:ext cx="1323001" cy="13230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Lato Light"/>
                <a:cs typeface="Palanquin" panose="020B0004020203020204" pitchFamily="34" charset="77"/>
                <a:sym typeface="Lato Light"/>
              </a:endParaRPr>
            </a:p>
          </p:txBody>
        </p:sp>
        <p:sp>
          <p:nvSpPr>
            <p:cNvPr id="17" name="Google Shape;394;p40">
              <a:extLst>
                <a:ext uri="{FF2B5EF4-FFF2-40B4-BE49-F238E27FC236}">
                  <a16:creationId xmlns:a16="http://schemas.microsoft.com/office/drawing/2014/main" id="{635ABDE4-0112-73F0-0B57-637B925418C2}"/>
                </a:ext>
              </a:extLst>
            </p:cNvPr>
            <p:cNvSpPr/>
            <p:nvPr/>
          </p:nvSpPr>
          <p:spPr>
            <a:xfrm>
              <a:off x="2253395" y="4465138"/>
              <a:ext cx="1620001" cy="6865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lvl="0" algn="ctr"/>
              <a:r>
                <a:rPr lang="en-GB" sz="2400" b="1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rPr>
                <a:t>Cassini Hackathon</a:t>
              </a:r>
            </a:p>
          </p:txBody>
        </p:sp>
        <p:sp>
          <p:nvSpPr>
            <p:cNvPr id="18" name="Google Shape;395;p40">
              <a:extLst>
                <a:ext uri="{FF2B5EF4-FFF2-40B4-BE49-F238E27FC236}">
                  <a16:creationId xmlns:a16="http://schemas.microsoft.com/office/drawing/2014/main" id="{679C78ED-71FF-508E-E044-0383211309C7}"/>
                </a:ext>
              </a:extLst>
            </p:cNvPr>
            <p:cNvSpPr/>
            <p:nvPr/>
          </p:nvSpPr>
          <p:spPr>
            <a:xfrm>
              <a:off x="2253395" y="5151712"/>
              <a:ext cx="1620001" cy="6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sp>
          <p:nvSpPr>
            <p:cNvPr id="19" name="Google Shape;396;p40">
              <a:extLst>
                <a:ext uri="{FF2B5EF4-FFF2-40B4-BE49-F238E27FC236}">
                  <a16:creationId xmlns:a16="http://schemas.microsoft.com/office/drawing/2014/main" id="{328B8016-077D-1B17-4EA4-76FBB544947B}"/>
                </a:ext>
              </a:extLst>
            </p:cNvPr>
            <p:cNvSpPr/>
            <p:nvPr/>
          </p:nvSpPr>
          <p:spPr>
            <a:xfrm>
              <a:off x="4368377" y="2523812"/>
              <a:ext cx="1320300" cy="13203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grpSp>
          <p:nvGrpSpPr>
            <p:cNvPr id="20" name="Google Shape;397;p40">
              <a:extLst>
                <a:ext uri="{FF2B5EF4-FFF2-40B4-BE49-F238E27FC236}">
                  <a16:creationId xmlns:a16="http://schemas.microsoft.com/office/drawing/2014/main" id="{AF7F85B4-D2A8-4DCD-4B68-39688893A6C0}"/>
                </a:ext>
              </a:extLst>
            </p:cNvPr>
            <p:cNvGrpSpPr/>
            <p:nvPr/>
          </p:nvGrpSpPr>
          <p:grpSpPr>
            <a:xfrm>
              <a:off x="4244783" y="4465138"/>
              <a:ext cx="1620001" cy="754074"/>
              <a:chOff x="1028399" y="4799568"/>
              <a:chExt cx="2160000" cy="1005432"/>
            </a:xfrm>
          </p:grpSpPr>
          <p:sp>
            <p:nvSpPr>
              <p:cNvPr id="27" name="Google Shape;398;p40">
                <a:extLst>
                  <a:ext uri="{FF2B5EF4-FFF2-40B4-BE49-F238E27FC236}">
                    <a16:creationId xmlns:a16="http://schemas.microsoft.com/office/drawing/2014/main" id="{042DB14B-24D5-FC2F-1B86-41C87C4CA6DD}"/>
                  </a:ext>
                </a:extLst>
              </p:cNvPr>
              <p:cNvSpPr/>
              <p:nvPr/>
            </p:nvSpPr>
            <p:spPr>
              <a:xfrm>
                <a:off x="1028399" y="4799568"/>
                <a:ext cx="2160000" cy="91543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Pilot </a:t>
                </a: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phase</a:t>
                </a:r>
                <a:endParaRPr sz="2400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  <p:sp>
            <p:nvSpPr>
              <p:cNvPr id="28" name="Google Shape;399;p40">
                <a:extLst>
                  <a:ext uri="{FF2B5EF4-FFF2-40B4-BE49-F238E27FC236}">
                    <a16:creationId xmlns:a16="http://schemas.microsoft.com/office/drawing/2014/main" id="{F680761F-5B42-42D1-9F5F-88C178316254}"/>
                  </a:ext>
                </a:extLst>
              </p:cNvPr>
              <p:cNvSpPr/>
              <p:nvPr/>
            </p:nvSpPr>
            <p:spPr>
              <a:xfrm>
                <a:off x="1028399" y="5715000"/>
                <a:ext cx="2160000" cy="9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</p:grpSp>
        <p:grpSp>
          <p:nvGrpSpPr>
            <p:cNvPr id="21" name="Google Shape;400;p40">
              <a:extLst>
                <a:ext uri="{FF2B5EF4-FFF2-40B4-BE49-F238E27FC236}">
                  <a16:creationId xmlns:a16="http://schemas.microsoft.com/office/drawing/2014/main" id="{F5731565-5AF0-6B36-67FE-9ACF43065E66}"/>
                </a:ext>
              </a:extLst>
            </p:cNvPr>
            <p:cNvGrpSpPr/>
            <p:nvPr/>
          </p:nvGrpSpPr>
          <p:grpSpPr>
            <a:xfrm>
              <a:off x="6236170" y="4465138"/>
              <a:ext cx="1620000" cy="754074"/>
              <a:chOff x="1028399" y="4799568"/>
              <a:chExt cx="2160000" cy="1005432"/>
            </a:xfrm>
          </p:grpSpPr>
          <p:sp>
            <p:nvSpPr>
              <p:cNvPr id="25" name="Google Shape;401;p40">
                <a:extLst>
                  <a:ext uri="{FF2B5EF4-FFF2-40B4-BE49-F238E27FC236}">
                    <a16:creationId xmlns:a16="http://schemas.microsoft.com/office/drawing/2014/main" id="{FBE96508-79B3-DB12-92C5-EFD9D77FBA07}"/>
                  </a:ext>
                </a:extLst>
              </p:cNvPr>
              <p:cNvSpPr/>
              <p:nvPr/>
            </p:nvSpPr>
            <p:spPr>
              <a:xfrm>
                <a:off x="1028399" y="4799568"/>
                <a:ext cx="2160000" cy="91543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Extend</a:t>
                </a:r>
                <a:r>
                  <a:rPr lang="de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 </a:t>
                </a: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the</a:t>
                </a:r>
                <a:r>
                  <a:rPr lang="de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 </a:t>
                </a: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tool</a:t>
                </a:r>
                <a:endParaRPr sz="2400" b="1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  <p:sp>
            <p:nvSpPr>
              <p:cNvPr id="26" name="Google Shape;402;p40">
                <a:extLst>
                  <a:ext uri="{FF2B5EF4-FFF2-40B4-BE49-F238E27FC236}">
                    <a16:creationId xmlns:a16="http://schemas.microsoft.com/office/drawing/2014/main" id="{80D8F835-83C6-36C7-1754-0089CDC6DC3F}"/>
                  </a:ext>
                </a:extLst>
              </p:cNvPr>
              <p:cNvSpPr/>
              <p:nvPr/>
            </p:nvSpPr>
            <p:spPr>
              <a:xfrm>
                <a:off x="1028399" y="5715000"/>
                <a:ext cx="2160000" cy="9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</p:grpSp>
        <p:grpSp>
          <p:nvGrpSpPr>
            <p:cNvPr id="22" name="Google Shape;403;p40">
              <a:extLst>
                <a:ext uri="{FF2B5EF4-FFF2-40B4-BE49-F238E27FC236}">
                  <a16:creationId xmlns:a16="http://schemas.microsoft.com/office/drawing/2014/main" id="{886C480D-9FED-B675-9A55-6DEF5948AB23}"/>
                </a:ext>
              </a:extLst>
            </p:cNvPr>
            <p:cNvGrpSpPr/>
            <p:nvPr/>
          </p:nvGrpSpPr>
          <p:grpSpPr>
            <a:xfrm>
              <a:off x="8227559" y="4465138"/>
              <a:ext cx="1620000" cy="754074"/>
              <a:chOff x="1028399" y="4799568"/>
              <a:chExt cx="2160000" cy="1005432"/>
            </a:xfrm>
          </p:grpSpPr>
          <p:sp>
            <p:nvSpPr>
              <p:cNvPr id="23" name="Google Shape;404;p40">
                <a:extLst>
                  <a:ext uri="{FF2B5EF4-FFF2-40B4-BE49-F238E27FC236}">
                    <a16:creationId xmlns:a16="http://schemas.microsoft.com/office/drawing/2014/main" id="{31460607-CE4A-9287-D3FD-B43A3A0D94F3}"/>
                  </a:ext>
                </a:extLst>
              </p:cNvPr>
              <p:cNvSpPr/>
              <p:nvPr/>
            </p:nvSpPr>
            <p:spPr>
              <a:xfrm>
                <a:off x="1028399" y="4799568"/>
                <a:ext cx="2160000" cy="91543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 algn="ctr"/>
                <a:r>
                  <a:rPr lang="en-GB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Launch</a:t>
                </a:r>
                <a:endParaRPr sz="2400" b="1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  <p:sp>
            <p:nvSpPr>
              <p:cNvPr id="24" name="Google Shape;405;p40">
                <a:extLst>
                  <a:ext uri="{FF2B5EF4-FFF2-40B4-BE49-F238E27FC236}">
                    <a16:creationId xmlns:a16="http://schemas.microsoft.com/office/drawing/2014/main" id="{3DD65FF8-09EC-08F3-0F62-81B85C6604E4}"/>
                  </a:ext>
                </a:extLst>
              </p:cNvPr>
              <p:cNvSpPr/>
              <p:nvPr/>
            </p:nvSpPr>
            <p:spPr>
              <a:xfrm>
                <a:off x="1028399" y="5715000"/>
                <a:ext cx="2160000" cy="90000"/>
              </a:xfrm>
              <a:prstGeom prst="rect">
                <a:avLst/>
              </a:prstGeom>
              <a:solidFill>
                <a:srgbClr val="ED423D"/>
              </a:solidFill>
              <a:ln w="9525" cap="flat" cmpd="sng">
                <a:solidFill>
                  <a:srgbClr val="ED42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8F06CDF-023D-F799-0789-B23DB3BB54D0}"/>
              </a:ext>
            </a:extLst>
          </p:cNvPr>
          <p:cNvSpPr txBox="1"/>
          <p:nvPr/>
        </p:nvSpPr>
        <p:spPr>
          <a:xfrm>
            <a:off x="7566699" y="3774827"/>
            <a:ext cx="910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Q2</a:t>
            </a:r>
            <a:endParaRPr lang="en-GB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DEFF43-B541-78FF-3CBE-72C64E528046}"/>
              </a:ext>
            </a:extLst>
          </p:cNvPr>
          <p:cNvSpPr txBox="1"/>
          <p:nvPr/>
        </p:nvSpPr>
        <p:spPr>
          <a:xfrm>
            <a:off x="10177604" y="3699335"/>
            <a:ext cx="6838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Q3</a:t>
            </a:r>
            <a:endParaRPr lang="en-GB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5CC7B1-D032-B1FE-0975-16A31284FCF7}"/>
              </a:ext>
            </a:extLst>
          </p:cNvPr>
          <p:cNvSpPr txBox="1"/>
          <p:nvPr/>
        </p:nvSpPr>
        <p:spPr>
          <a:xfrm>
            <a:off x="4929715" y="3787035"/>
            <a:ext cx="9107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Q4</a:t>
            </a:r>
            <a:endParaRPr lang="en-GB" sz="2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8C2F85-97CD-4EEF-91B0-6F1AA866A775}"/>
              </a:ext>
            </a:extLst>
          </p:cNvPr>
          <p:cNvSpPr txBox="1"/>
          <p:nvPr/>
        </p:nvSpPr>
        <p:spPr>
          <a:xfrm>
            <a:off x="5987803" y="6954224"/>
            <a:ext cx="3117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 marinas &amp; Fisheries</a:t>
            </a:r>
          </a:p>
          <a:p>
            <a:r>
              <a:rPr lang="en-GB" dirty="0"/>
              <a:t>Other </a:t>
            </a:r>
            <a:r>
              <a:rPr lang="en-GB" dirty="0" err="1"/>
              <a:t>mediterenian</a:t>
            </a:r>
            <a:r>
              <a:rPr lang="en-GB" dirty="0"/>
              <a:t> countries</a:t>
            </a:r>
          </a:p>
        </p:txBody>
      </p:sp>
      <p:pic>
        <p:nvPicPr>
          <p:cNvPr id="13314" name="Picture 2" descr="Home | Cassini">
            <a:extLst>
              <a:ext uri="{FF2B5EF4-FFF2-40B4-BE49-F238E27FC236}">
                <a16:creationId xmlns:a16="http://schemas.microsoft.com/office/drawing/2014/main" id="{59EC2C8C-2203-F132-E5DA-FDACCB237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94" t="26397" r="14526" b="24928"/>
          <a:stretch>
            <a:fillRect/>
          </a:stretch>
        </p:blipFill>
        <p:spPr bwMode="auto">
          <a:xfrm>
            <a:off x="1621062" y="2675201"/>
            <a:ext cx="1412808" cy="580292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Blank Map of Europe">
            <a:extLst>
              <a:ext uri="{FF2B5EF4-FFF2-40B4-BE49-F238E27FC236}">
                <a16:creationId xmlns:a16="http://schemas.microsoft.com/office/drawing/2014/main" id="{85ECF6AA-48E2-A787-F385-0622B3478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395" y="2257946"/>
            <a:ext cx="1038971" cy="119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Graphic 45" descr="Users with solid fill">
            <a:extLst>
              <a:ext uri="{FF2B5EF4-FFF2-40B4-BE49-F238E27FC236}">
                <a16:creationId xmlns:a16="http://schemas.microsoft.com/office/drawing/2014/main" id="{FC5E1C2C-CE33-893A-D950-2D10F3AB65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81477" y="2477241"/>
            <a:ext cx="914400" cy="914400"/>
          </a:xfrm>
          <a:prstGeom prst="rect">
            <a:avLst/>
          </a:prstGeom>
        </p:spPr>
      </p:pic>
      <p:pic>
        <p:nvPicPr>
          <p:cNvPr id="48" name="Graphic 47" descr="Swimming outline">
            <a:extLst>
              <a:ext uri="{FF2B5EF4-FFF2-40B4-BE49-F238E27FC236}">
                <a16:creationId xmlns:a16="http://schemas.microsoft.com/office/drawing/2014/main" id="{155DEFE4-520D-0C1D-7382-C76695A180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02515" y="2232994"/>
            <a:ext cx="1188919" cy="1188919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0BA0AB3-DB64-F760-4A9D-EFF1F3A5D004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6282E8-EB18-39FC-BCE7-0728CEEFCEFB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Next steps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90AB4D7-CD5F-7A06-ACBF-1F0E29E053F5}"/>
              </a:ext>
            </a:extLst>
          </p:cNvPr>
          <p:cNvSpPr/>
          <p:nvPr/>
        </p:nvSpPr>
        <p:spPr>
          <a:xfrm>
            <a:off x="11415575" y="1958583"/>
            <a:ext cx="8644689" cy="3736415"/>
          </a:xfrm>
          <a:prstGeom prst="rect">
            <a:avLst/>
          </a:prstGeom>
          <a:solidFill>
            <a:srgbClr val="D9D9D9">
              <a:alpha val="41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2494DA-DD24-ED39-EA1F-E98B452F6D5D}"/>
              </a:ext>
            </a:extLst>
          </p:cNvPr>
          <p:cNvSpPr txBox="1"/>
          <p:nvPr/>
        </p:nvSpPr>
        <p:spPr>
          <a:xfrm>
            <a:off x="5903368" y="3664537"/>
            <a:ext cx="1011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Palanquin" panose="020B0004020203020204" pitchFamily="34" charset="77"/>
                <a:cs typeface="Palanquin" panose="020B0004020203020204" pitchFamily="34" charset="77"/>
              </a:rPr>
              <a:t>2026</a:t>
            </a:r>
          </a:p>
        </p:txBody>
      </p:sp>
      <p:sp>
        <p:nvSpPr>
          <p:cNvPr id="39" name="Google Shape;390;p40">
            <a:extLst>
              <a:ext uri="{FF2B5EF4-FFF2-40B4-BE49-F238E27FC236}">
                <a16:creationId xmlns:a16="http://schemas.microsoft.com/office/drawing/2014/main" id="{584D1329-43D8-8A06-EB7A-89909B34CBFE}"/>
              </a:ext>
            </a:extLst>
          </p:cNvPr>
          <p:cNvSpPr/>
          <p:nvPr/>
        </p:nvSpPr>
        <p:spPr>
          <a:xfrm>
            <a:off x="6189735" y="4117839"/>
            <a:ext cx="209020" cy="388949"/>
          </a:xfrm>
          <a:prstGeom prst="diamond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Palanquin" panose="020B0004020203020204" pitchFamily="34" charset="77"/>
              <a:ea typeface="Palanquin"/>
              <a:cs typeface="Palanquin" panose="020B0004020203020204" pitchFamily="34" charset="77"/>
              <a:sym typeface="Palanquin"/>
            </a:endParaRPr>
          </a:p>
        </p:txBody>
      </p:sp>
      <p:pic>
        <p:nvPicPr>
          <p:cNvPr id="40" name="Graphic 39" descr="Rocket outline">
            <a:extLst>
              <a:ext uri="{FF2B5EF4-FFF2-40B4-BE49-F238E27FC236}">
                <a16:creationId xmlns:a16="http://schemas.microsoft.com/office/drawing/2014/main" id="{6CD44953-B9F5-3A1C-4D49-2DFFA7A6CF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682392">
            <a:off x="9430376" y="3856680"/>
            <a:ext cx="914400" cy="9144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020D703-B970-0168-B051-C0A9D046B48C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pic>
        <p:nvPicPr>
          <p:cNvPr id="30" name="Picture 29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D9BA0735-C57B-374D-245C-0195854881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E5096BE-E19C-2D58-677A-0D2DDD7E0193}"/>
              </a:ext>
            </a:extLst>
          </p:cNvPr>
          <p:cNvSpPr/>
          <p:nvPr/>
        </p:nvSpPr>
        <p:spPr>
          <a:xfrm>
            <a:off x="11631144" y="4351360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687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F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6E295F-5EE3-9AF8-66F7-462409E08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BFFB5B24-3614-23A2-211F-2D50621A53B6}"/>
              </a:ext>
            </a:extLst>
          </p:cNvPr>
          <p:cNvGrpSpPr>
            <a:grpSpLocks noChangeAspect="1"/>
          </p:cNvGrpSpPr>
          <p:nvPr/>
        </p:nvGrpSpPr>
        <p:grpSpPr>
          <a:xfrm>
            <a:off x="162928" y="-3703761"/>
            <a:ext cx="11866144" cy="3501317"/>
            <a:chOff x="1482096" y="2521112"/>
            <a:chExt cx="9144002" cy="2698100"/>
          </a:xfrm>
        </p:grpSpPr>
        <p:sp>
          <p:nvSpPr>
            <p:cNvPr id="52" name="Google Shape;380;p40">
              <a:extLst>
                <a:ext uri="{FF2B5EF4-FFF2-40B4-BE49-F238E27FC236}">
                  <a16:creationId xmlns:a16="http://schemas.microsoft.com/office/drawing/2014/main" id="{C5B47311-3A37-7BEE-E2CC-AE24E4AD450D}"/>
                </a:ext>
              </a:extLst>
            </p:cNvPr>
            <p:cNvSpPr/>
            <p:nvPr/>
          </p:nvSpPr>
          <p:spPr>
            <a:xfrm>
              <a:off x="6371026" y="2522012"/>
              <a:ext cx="1323001" cy="13230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cxnSp>
          <p:nvCxnSpPr>
            <p:cNvPr id="53" name="Google Shape;382;p40">
              <a:extLst>
                <a:ext uri="{FF2B5EF4-FFF2-40B4-BE49-F238E27FC236}">
                  <a16:creationId xmlns:a16="http://schemas.microsoft.com/office/drawing/2014/main" id="{E164070B-7FDE-F458-1519-C5851A1965B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482096" y="4258649"/>
              <a:ext cx="9144002" cy="1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4" name="Google Shape;383;p40">
              <a:extLst>
                <a:ext uri="{FF2B5EF4-FFF2-40B4-BE49-F238E27FC236}">
                  <a16:creationId xmlns:a16="http://schemas.microsoft.com/office/drawing/2014/main" id="{7903D119-9FAB-5D75-C1EB-923AB6A747F2}"/>
                </a:ext>
              </a:extLst>
            </p:cNvPr>
            <p:cNvCxnSpPr>
              <a:stCxn id="55" idx="0"/>
            </p:cNvCxnSpPr>
            <p:nvPr/>
          </p:nvCxnSpPr>
          <p:spPr>
            <a:xfrm rot="10800000">
              <a:off x="9037875" y="3844108"/>
              <a:ext cx="0" cy="3234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" name="Google Shape;384;p40">
              <a:extLst>
                <a:ext uri="{FF2B5EF4-FFF2-40B4-BE49-F238E27FC236}">
                  <a16:creationId xmlns:a16="http://schemas.microsoft.com/office/drawing/2014/main" id="{0127786D-EBD2-E0BB-AEA1-DE9FC957C21D}"/>
                </a:ext>
              </a:extLst>
            </p:cNvPr>
            <p:cNvSpPr/>
            <p:nvPr/>
          </p:nvSpPr>
          <p:spPr>
            <a:xfrm>
              <a:off x="8946734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sp>
          <p:nvSpPr>
            <p:cNvPr id="56" name="Google Shape;385;p40">
              <a:extLst>
                <a:ext uri="{FF2B5EF4-FFF2-40B4-BE49-F238E27FC236}">
                  <a16:creationId xmlns:a16="http://schemas.microsoft.com/office/drawing/2014/main" id="{98BAE042-E95F-61C2-39B4-0AFFADEB7476}"/>
                </a:ext>
              </a:extLst>
            </p:cNvPr>
            <p:cNvSpPr/>
            <p:nvPr/>
          </p:nvSpPr>
          <p:spPr>
            <a:xfrm>
              <a:off x="8376375" y="2521112"/>
              <a:ext cx="1323001" cy="13230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rgbClr val="ED423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cxnSp>
          <p:nvCxnSpPr>
            <p:cNvPr id="57" name="Google Shape;386;p40">
              <a:extLst>
                <a:ext uri="{FF2B5EF4-FFF2-40B4-BE49-F238E27FC236}">
                  <a16:creationId xmlns:a16="http://schemas.microsoft.com/office/drawing/2014/main" id="{1A6C3E0A-05B6-7921-1B34-D916793512B2}"/>
                </a:ext>
              </a:extLst>
            </p:cNvPr>
            <p:cNvCxnSpPr>
              <a:stCxn id="58" idx="0"/>
            </p:cNvCxnSpPr>
            <p:nvPr/>
          </p:nvCxnSpPr>
          <p:spPr>
            <a:xfrm rot="10800000">
              <a:off x="3024527" y="3845908"/>
              <a:ext cx="0" cy="3216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8" name="Google Shape;387;p40">
              <a:extLst>
                <a:ext uri="{FF2B5EF4-FFF2-40B4-BE49-F238E27FC236}">
                  <a16:creationId xmlns:a16="http://schemas.microsoft.com/office/drawing/2014/main" id="{C5A968DE-F918-9795-AE71-43A55D24E3AC}"/>
                </a:ext>
              </a:extLst>
            </p:cNvPr>
            <p:cNvSpPr/>
            <p:nvPr/>
          </p:nvSpPr>
          <p:spPr>
            <a:xfrm>
              <a:off x="2933386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Palanquin" panose="020B0004020203020204" pitchFamily="34" charset="77"/>
                <a:ea typeface="Lato Light"/>
                <a:cs typeface="Palanquin" panose="020B0004020203020204" pitchFamily="34" charset="77"/>
                <a:sym typeface="Lato Light"/>
              </a:endParaRPr>
            </a:p>
          </p:txBody>
        </p:sp>
        <p:cxnSp>
          <p:nvCxnSpPr>
            <p:cNvPr id="59" name="Google Shape;389;p40">
              <a:extLst>
                <a:ext uri="{FF2B5EF4-FFF2-40B4-BE49-F238E27FC236}">
                  <a16:creationId xmlns:a16="http://schemas.microsoft.com/office/drawing/2014/main" id="{54EF9496-355E-2539-86F2-82D6CB6DF716}"/>
                </a:ext>
              </a:extLst>
            </p:cNvPr>
            <p:cNvCxnSpPr>
              <a:stCxn id="60" idx="0"/>
            </p:cNvCxnSpPr>
            <p:nvPr/>
          </p:nvCxnSpPr>
          <p:spPr>
            <a:xfrm rot="10800000">
              <a:off x="5028527" y="3844108"/>
              <a:ext cx="0" cy="3234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0" name="Google Shape;390;p40">
              <a:extLst>
                <a:ext uri="{FF2B5EF4-FFF2-40B4-BE49-F238E27FC236}">
                  <a16:creationId xmlns:a16="http://schemas.microsoft.com/office/drawing/2014/main" id="{621D4E10-6603-0EE3-A19A-6937E33F2890}"/>
                </a:ext>
              </a:extLst>
            </p:cNvPr>
            <p:cNvSpPr/>
            <p:nvPr/>
          </p:nvSpPr>
          <p:spPr>
            <a:xfrm>
              <a:off x="4937385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cxnSp>
          <p:nvCxnSpPr>
            <p:cNvPr id="61" name="Google Shape;391;p40">
              <a:extLst>
                <a:ext uri="{FF2B5EF4-FFF2-40B4-BE49-F238E27FC236}">
                  <a16:creationId xmlns:a16="http://schemas.microsoft.com/office/drawing/2014/main" id="{5AFBB649-CCC2-A41B-3417-B2E431EBC0FF}"/>
                </a:ext>
              </a:extLst>
            </p:cNvPr>
            <p:cNvCxnSpPr>
              <a:stCxn id="62" idx="0"/>
            </p:cNvCxnSpPr>
            <p:nvPr/>
          </p:nvCxnSpPr>
          <p:spPr>
            <a:xfrm rot="10800000">
              <a:off x="7032527" y="3845008"/>
              <a:ext cx="0" cy="3225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62" name="Google Shape;392;p40">
              <a:extLst>
                <a:ext uri="{FF2B5EF4-FFF2-40B4-BE49-F238E27FC236}">
                  <a16:creationId xmlns:a16="http://schemas.microsoft.com/office/drawing/2014/main" id="{8021E3F9-8BB9-57AF-57D7-2638E72BD448}"/>
                </a:ext>
              </a:extLst>
            </p:cNvPr>
            <p:cNvSpPr/>
            <p:nvPr/>
          </p:nvSpPr>
          <p:spPr>
            <a:xfrm>
              <a:off x="6941384" y="4167508"/>
              <a:ext cx="182283" cy="182283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lt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sp>
          <p:nvSpPr>
            <p:cNvPr id="63" name="Google Shape;388;p40">
              <a:extLst>
                <a:ext uri="{FF2B5EF4-FFF2-40B4-BE49-F238E27FC236}">
                  <a16:creationId xmlns:a16="http://schemas.microsoft.com/office/drawing/2014/main" id="{6D13F6EA-BCE2-5D9C-721A-5C8851B3EE08}"/>
                </a:ext>
              </a:extLst>
            </p:cNvPr>
            <p:cNvSpPr/>
            <p:nvPr/>
          </p:nvSpPr>
          <p:spPr>
            <a:xfrm>
              <a:off x="2363027" y="2522912"/>
              <a:ext cx="1323001" cy="13230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Lato Light"/>
                <a:cs typeface="Palanquin" panose="020B0004020203020204" pitchFamily="34" charset="77"/>
                <a:sym typeface="Lato Light"/>
              </a:endParaRPr>
            </a:p>
          </p:txBody>
        </p:sp>
        <p:sp>
          <p:nvSpPr>
            <p:cNvPr id="11264" name="Google Shape;394;p40">
              <a:extLst>
                <a:ext uri="{FF2B5EF4-FFF2-40B4-BE49-F238E27FC236}">
                  <a16:creationId xmlns:a16="http://schemas.microsoft.com/office/drawing/2014/main" id="{D6FDFC92-A966-A32F-9CB7-AC7297285964}"/>
                </a:ext>
              </a:extLst>
            </p:cNvPr>
            <p:cNvSpPr/>
            <p:nvPr/>
          </p:nvSpPr>
          <p:spPr>
            <a:xfrm>
              <a:off x="2253395" y="4465138"/>
              <a:ext cx="1620001" cy="6865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lvl="0" algn="ctr"/>
              <a:r>
                <a:rPr lang="en-GB" sz="2400" b="1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rPr>
                <a:t>Cassini Hackathon</a:t>
              </a:r>
            </a:p>
          </p:txBody>
        </p:sp>
        <p:sp>
          <p:nvSpPr>
            <p:cNvPr id="11265" name="Google Shape;395;p40">
              <a:extLst>
                <a:ext uri="{FF2B5EF4-FFF2-40B4-BE49-F238E27FC236}">
                  <a16:creationId xmlns:a16="http://schemas.microsoft.com/office/drawing/2014/main" id="{9A036AD0-F166-2384-8AFC-32FC77CE950E}"/>
                </a:ext>
              </a:extLst>
            </p:cNvPr>
            <p:cNvSpPr/>
            <p:nvPr/>
          </p:nvSpPr>
          <p:spPr>
            <a:xfrm>
              <a:off x="2253395" y="5151712"/>
              <a:ext cx="1620001" cy="67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sp>
          <p:nvSpPr>
            <p:cNvPr id="11267" name="Google Shape;396;p40">
              <a:extLst>
                <a:ext uri="{FF2B5EF4-FFF2-40B4-BE49-F238E27FC236}">
                  <a16:creationId xmlns:a16="http://schemas.microsoft.com/office/drawing/2014/main" id="{B490FDCA-05AD-CEA2-43B9-429A6A7C7006}"/>
                </a:ext>
              </a:extLst>
            </p:cNvPr>
            <p:cNvSpPr/>
            <p:nvPr/>
          </p:nvSpPr>
          <p:spPr>
            <a:xfrm>
              <a:off x="4368377" y="2523812"/>
              <a:ext cx="1320300" cy="1320300"/>
            </a:xfrm>
            <a:prstGeom prst="ellipse">
              <a:avLst/>
            </a:prstGeom>
            <a:solidFill>
              <a:srgbClr val="E1EEF3"/>
            </a:solidFill>
            <a:ln w="1905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dk1"/>
                </a:solidFill>
                <a:latin typeface="Palanquin" panose="020B0004020203020204" pitchFamily="34" charset="77"/>
                <a:ea typeface="Palanquin"/>
                <a:cs typeface="Palanquin" panose="020B0004020203020204" pitchFamily="34" charset="77"/>
                <a:sym typeface="Palanquin"/>
              </a:endParaRPr>
            </a:p>
          </p:txBody>
        </p:sp>
        <p:grpSp>
          <p:nvGrpSpPr>
            <p:cNvPr id="11268" name="Google Shape;397;p40">
              <a:extLst>
                <a:ext uri="{FF2B5EF4-FFF2-40B4-BE49-F238E27FC236}">
                  <a16:creationId xmlns:a16="http://schemas.microsoft.com/office/drawing/2014/main" id="{42D81A52-6D46-59B9-07D0-49DC231FCBCF}"/>
                </a:ext>
              </a:extLst>
            </p:cNvPr>
            <p:cNvGrpSpPr/>
            <p:nvPr/>
          </p:nvGrpSpPr>
          <p:grpSpPr>
            <a:xfrm>
              <a:off x="4244783" y="4465138"/>
              <a:ext cx="1620001" cy="754074"/>
              <a:chOff x="1028399" y="4799568"/>
              <a:chExt cx="2160000" cy="1005432"/>
            </a:xfrm>
          </p:grpSpPr>
          <p:sp>
            <p:nvSpPr>
              <p:cNvPr id="11275" name="Google Shape;398;p40">
                <a:extLst>
                  <a:ext uri="{FF2B5EF4-FFF2-40B4-BE49-F238E27FC236}">
                    <a16:creationId xmlns:a16="http://schemas.microsoft.com/office/drawing/2014/main" id="{782AD4D6-4973-5F3C-30B3-8BB83CC95A2F}"/>
                  </a:ext>
                </a:extLst>
              </p:cNvPr>
              <p:cNvSpPr/>
              <p:nvPr/>
            </p:nvSpPr>
            <p:spPr>
              <a:xfrm>
                <a:off x="1028399" y="4799568"/>
                <a:ext cx="2160000" cy="91543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Pilot </a:t>
                </a: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phase</a:t>
                </a:r>
                <a:endParaRPr sz="2400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  <p:sp>
            <p:nvSpPr>
              <p:cNvPr id="11276" name="Google Shape;399;p40">
                <a:extLst>
                  <a:ext uri="{FF2B5EF4-FFF2-40B4-BE49-F238E27FC236}">
                    <a16:creationId xmlns:a16="http://schemas.microsoft.com/office/drawing/2014/main" id="{E1D0AEDA-62BC-B364-020E-091A1393B3B8}"/>
                  </a:ext>
                </a:extLst>
              </p:cNvPr>
              <p:cNvSpPr/>
              <p:nvPr/>
            </p:nvSpPr>
            <p:spPr>
              <a:xfrm>
                <a:off x="1028399" y="5715000"/>
                <a:ext cx="2160000" cy="9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</p:grpSp>
        <p:grpSp>
          <p:nvGrpSpPr>
            <p:cNvPr id="11269" name="Google Shape;400;p40">
              <a:extLst>
                <a:ext uri="{FF2B5EF4-FFF2-40B4-BE49-F238E27FC236}">
                  <a16:creationId xmlns:a16="http://schemas.microsoft.com/office/drawing/2014/main" id="{9DC0D0AC-9534-EB70-CC3E-7F0C7F3A3335}"/>
                </a:ext>
              </a:extLst>
            </p:cNvPr>
            <p:cNvGrpSpPr/>
            <p:nvPr/>
          </p:nvGrpSpPr>
          <p:grpSpPr>
            <a:xfrm>
              <a:off x="6236170" y="4465138"/>
              <a:ext cx="1620000" cy="754074"/>
              <a:chOff x="1028399" y="4799568"/>
              <a:chExt cx="2160000" cy="1005432"/>
            </a:xfrm>
          </p:grpSpPr>
          <p:sp>
            <p:nvSpPr>
              <p:cNvPr id="11273" name="Google Shape;401;p40">
                <a:extLst>
                  <a:ext uri="{FF2B5EF4-FFF2-40B4-BE49-F238E27FC236}">
                    <a16:creationId xmlns:a16="http://schemas.microsoft.com/office/drawing/2014/main" id="{7DB60BE8-535A-37AC-F6AA-4E6BDB4E458F}"/>
                  </a:ext>
                </a:extLst>
              </p:cNvPr>
              <p:cNvSpPr/>
              <p:nvPr/>
            </p:nvSpPr>
            <p:spPr>
              <a:xfrm>
                <a:off x="1028399" y="4799568"/>
                <a:ext cx="2160000" cy="91543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Extend</a:t>
                </a:r>
                <a:r>
                  <a:rPr lang="de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 </a:t>
                </a: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the</a:t>
                </a:r>
                <a:r>
                  <a:rPr lang="de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 </a:t>
                </a:r>
                <a:r>
                  <a:rPr lang="de" sz="2400" b="1" dirty="0" err="1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tool</a:t>
                </a:r>
                <a:endParaRPr sz="2400" b="1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  <p:sp>
            <p:nvSpPr>
              <p:cNvPr id="11274" name="Google Shape;402;p40">
                <a:extLst>
                  <a:ext uri="{FF2B5EF4-FFF2-40B4-BE49-F238E27FC236}">
                    <a16:creationId xmlns:a16="http://schemas.microsoft.com/office/drawing/2014/main" id="{71ACC79E-9931-8736-4FDF-7FBE042A5B5E}"/>
                  </a:ext>
                </a:extLst>
              </p:cNvPr>
              <p:cNvSpPr/>
              <p:nvPr/>
            </p:nvSpPr>
            <p:spPr>
              <a:xfrm>
                <a:off x="1028399" y="5715000"/>
                <a:ext cx="2160000" cy="9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</p:grpSp>
        <p:grpSp>
          <p:nvGrpSpPr>
            <p:cNvPr id="11270" name="Google Shape;403;p40">
              <a:extLst>
                <a:ext uri="{FF2B5EF4-FFF2-40B4-BE49-F238E27FC236}">
                  <a16:creationId xmlns:a16="http://schemas.microsoft.com/office/drawing/2014/main" id="{C178EAD4-F66A-3CC2-24FB-7C6D68A90C1E}"/>
                </a:ext>
              </a:extLst>
            </p:cNvPr>
            <p:cNvGrpSpPr/>
            <p:nvPr/>
          </p:nvGrpSpPr>
          <p:grpSpPr>
            <a:xfrm>
              <a:off x="8227559" y="4465138"/>
              <a:ext cx="1620000" cy="754074"/>
              <a:chOff x="1028399" y="4799568"/>
              <a:chExt cx="2160000" cy="1005432"/>
            </a:xfrm>
          </p:grpSpPr>
          <p:sp>
            <p:nvSpPr>
              <p:cNvPr id="11271" name="Google Shape;404;p40">
                <a:extLst>
                  <a:ext uri="{FF2B5EF4-FFF2-40B4-BE49-F238E27FC236}">
                    <a16:creationId xmlns:a16="http://schemas.microsoft.com/office/drawing/2014/main" id="{6BA5F42E-0C3F-256E-D644-E87417E68C69}"/>
                  </a:ext>
                </a:extLst>
              </p:cNvPr>
              <p:cNvSpPr/>
              <p:nvPr/>
            </p:nvSpPr>
            <p:spPr>
              <a:xfrm>
                <a:off x="1028399" y="4799568"/>
                <a:ext cx="2160000" cy="91543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 algn="ctr"/>
                <a:r>
                  <a:rPr lang="en-GB" sz="2400" b="1" dirty="0">
                    <a:solidFill>
                      <a:schemeClr val="dk1"/>
                    </a:solidFill>
                    <a:latin typeface="Palanquin" panose="020B0004020203020204" pitchFamily="34" charset="77"/>
                    <a:ea typeface="Palanquin"/>
                    <a:cs typeface="Palanquin" panose="020B0004020203020204" pitchFamily="34" charset="77"/>
                    <a:sym typeface="Palanquin"/>
                  </a:rPr>
                  <a:t>Launch</a:t>
                </a:r>
                <a:endParaRPr sz="2400" b="1" dirty="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  <p:sp>
            <p:nvSpPr>
              <p:cNvPr id="11272" name="Google Shape;405;p40">
                <a:extLst>
                  <a:ext uri="{FF2B5EF4-FFF2-40B4-BE49-F238E27FC236}">
                    <a16:creationId xmlns:a16="http://schemas.microsoft.com/office/drawing/2014/main" id="{58BE4E15-29AD-CB95-03AE-36F80EBC5F35}"/>
                  </a:ext>
                </a:extLst>
              </p:cNvPr>
              <p:cNvSpPr/>
              <p:nvPr/>
            </p:nvSpPr>
            <p:spPr>
              <a:xfrm>
                <a:off x="1028399" y="5715000"/>
                <a:ext cx="2160000" cy="90000"/>
              </a:xfrm>
              <a:prstGeom prst="rect">
                <a:avLst/>
              </a:prstGeom>
              <a:solidFill>
                <a:srgbClr val="ED423D"/>
              </a:solidFill>
              <a:ln w="9525" cap="flat" cmpd="sng">
                <a:solidFill>
                  <a:srgbClr val="ED423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solidFill>
                    <a:schemeClr val="dk1"/>
                  </a:solidFill>
                  <a:latin typeface="Palanquin" panose="020B0004020203020204" pitchFamily="34" charset="77"/>
                  <a:ea typeface="Palanquin"/>
                  <a:cs typeface="Palanquin" panose="020B0004020203020204" pitchFamily="34" charset="77"/>
                  <a:sym typeface="Palanquin"/>
                </a:endParaRPr>
              </a:p>
            </p:txBody>
          </p:sp>
        </p:grpSp>
      </p:grpSp>
      <p:pic>
        <p:nvPicPr>
          <p:cNvPr id="11266" name="Picture 2" descr="About Us | Toho Water Authority">
            <a:extLst>
              <a:ext uri="{FF2B5EF4-FFF2-40B4-BE49-F238E27FC236}">
                <a16:creationId xmlns:a16="http://schemas.microsoft.com/office/drawing/2014/main" id="{AF08109F-4FE9-FDF1-E30B-56E22C022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19"/>
            <a:ext cx="5490487" cy="5490487"/>
          </a:xfrm>
          <a:prstGeom prst="diagStrip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054046F-DA59-9D4D-49AB-0EF65B908583}"/>
              </a:ext>
            </a:extLst>
          </p:cNvPr>
          <p:cNvSpPr txBox="1"/>
          <p:nvPr/>
        </p:nvSpPr>
        <p:spPr>
          <a:xfrm>
            <a:off x="6923553" y="1952940"/>
            <a:ext cx="2637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Costs/</a:t>
            </a:r>
            <a:r>
              <a:rPr lang="de-DE" sz="2400" b="1" dirty="0" err="1">
                <a:solidFill>
                  <a:srgbClr val="C00000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wages</a:t>
            </a:r>
            <a:r>
              <a:rPr lang="de-DE" sz="2400" b="1" dirty="0">
                <a:solidFill>
                  <a:srgbClr val="C00000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: </a:t>
            </a:r>
            <a:r>
              <a:rPr lang="de-DE" sz="2400" b="1" noProof="0" dirty="0">
                <a:solidFill>
                  <a:srgbClr val="C00000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 </a:t>
            </a:r>
          </a:p>
          <a:p>
            <a:r>
              <a:rPr lang="de-DE" sz="2400" dirty="0">
                <a:solidFill>
                  <a:srgbClr val="C00000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27</a:t>
            </a:r>
            <a:r>
              <a:rPr lang="de-DE" sz="2400" noProof="0" dirty="0">
                <a:solidFill>
                  <a:srgbClr val="C00000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,000 €</a:t>
            </a:r>
          </a:p>
        </p:txBody>
      </p:sp>
      <p:sp>
        <p:nvSpPr>
          <p:cNvPr id="3" name="TextBox 27">
            <a:extLst>
              <a:ext uri="{FF2B5EF4-FFF2-40B4-BE49-F238E27FC236}">
                <a16:creationId xmlns:a16="http://schemas.microsoft.com/office/drawing/2014/main" id="{519FFA0E-3D64-C5C0-BDB7-A8A565621DE7}"/>
              </a:ext>
            </a:extLst>
          </p:cNvPr>
          <p:cNvSpPr txBox="1"/>
          <p:nvPr/>
        </p:nvSpPr>
        <p:spPr>
          <a:xfrm>
            <a:off x="3837970" y="1952940"/>
            <a:ext cx="1552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noProof="0" dirty="0">
                <a:solidFill>
                  <a:srgbClr val="1F3764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Income</a:t>
            </a:r>
          </a:p>
          <a:p>
            <a:pPr algn="ctr"/>
            <a:r>
              <a:rPr lang="de-DE" sz="2400" dirty="0">
                <a:solidFill>
                  <a:srgbClr val="1F3764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10,000 €</a:t>
            </a:r>
            <a:endParaRPr lang="de-DE" sz="2400" noProof="0" dirty="0">
              <a:solidFill>
                <a:srgbClr val="1F3764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0C4CF0A-9F6B-EF67-EC09-3243924E5827}"/>
              </a:ext>
            </a:extLst>
          </p:cNvPr>
          <p:cNvSpPr/>
          <p:nvPr/>
        </p:nvSpPr>
        <p:spPr>
          <a:xfrm>
            <a:off x="1108006" y="2017635"/>
            <a:ext cx="2333354" cy="6001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tx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First year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6AAA6E-4FB9-A321-75F0-A2D55F0CABE6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27E8C0-E708-7493-0166-28E2615B76E5}"/>
              </a:ext>
            </a:extLst>
          </p:cNvPr>
          <p:cNvSpPr txBox="1"/>
          <p:nvPr/>
        </p:nvSpPr>
        <p:spPr>
          <a:xfrm>
            <a:off x="197708" y="147119"/>
            <a:ext cx="248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Business Plan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2F2800-869D-679B-8CEC-AEE1AC911071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3222782-9114-14F3-D8A4-11383408CC8B}"/>
              </a:ext>
            </a:extLst>
          </p:cNvPr>
          <p:cNvSpPr/>
          <p:nvPr/>
        </p:nvSpPr>
        <p:spPr>
          <a:xfrm>
            <a:off x="11631144" y="4545910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C0AE0001-C5C0-BFCD-966E-A8F042D9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grpSp>
        <p:nvGrpSpPr>
          <p:cNvPr id="11277" name="Group 11276">
            <a:extLst>
              <a:ext uri="{FF2B5EF4-FFF2-40B4-BE49-F238E27FC236}">
                <a16:creationId xmlns:a16="http://schemas.microsoft.com/office/drawing/2014/main" id="{AFF40A53-153F-ED97-794F-14B5F8067ED0}"/>
              </a:ext>
            </a:extLst>
          </p:cNvPr>
          <p:cNvGrpSpPr/>
          <p:nvPr/>
        </p:nvGrpSpPr>
        <p:grpSpPr>
          <a:xfrm>
            <a:off x="1108006" y="3216917"/>
            <a:ext cx="8452863" cy="949341"/>
            <a:chOff x="1108006" y="3216917"/>
            <a:chExt cx="8452863" cy="949341"/>
          </a:xfrm>
        </p:grpSpPr>
        <p:sp>
          <p:nvSpPr>
            <p:cNvPr id="8" name="TextBox 27">
              <a:extLst>
                <a:ext uri="{FF2B5EF4-FFF2-40B4-BE49-F238E27FC236}">
                  <a16:creationId xmlns:a16="http://schemas.microsoft.com/office/drawing/2014/main" id="{BFCEEF10-777E-2F0F-38D6-9CA25C077527}"/>
                </a:ext>
              </a:extLst>
            </p:cNvPr>
            <p:cNvSpPr txBox="1"/>
            <p:nvPr/>
          </p:nvSpPr>
          <p:spPr>
            <a:xfrm>
              <a:off x="3897622" y="3216917"/>
              <a:ext cx="15524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b="1" noProof="0" dirty="0">
                  <a:solidFill>
                    <a:srgbClr val="1F3764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Income</a:t>
              </a:r>
            </a:p>
            <a:p>
              <a:pPr algn="ctr"/>
              <a:r>
                <a:rPr lang="de-DE" sz="2400" dirty="0">
                  <a:solidFill>
                    <a:srgbClr val="1F3764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20,000 €</a:t>
              </a:r>
              <a:endParaRPr lang="de-DE" sz="2400" noProof="0" dirty="0">
                <a:solidFill>
                  <a:srgbClr val="1F3764"/>
                </a:solidFill>
                <a:latin typeface="Palanquin" panose="020B0004020203020204" pitchFamily="34" charset="77"/>
                <a:cs typeface="Palanquin" panose="020B0004020203020204" pitchFamily="34" charset="77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FB1AB84-DAF5-54EE-5336-A4D15EB7B5D8}"/>
                </a:ext>
              </a:extLst>
            </p:cNvPr>
            <p:cNvSpPr/>
            <p:nvPr/>
          </p:nvSpPr>
          <p:spPr>
            <a:xfrm>
              <a:off x="1108006" y="3362167"/>
              <a:ext cx="2333355" cy="6001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Second year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2174D4-E9EB-3B15-09D3-9364111D0694}"/>
                </a:ext>
              </a:extLst>
            </p:cNvPr>
            <p:cNvSpPr txBox="1"/>
            <p:nvPr/>
          </p:nvSpPr>
          <p:spPr>
            <a:xfrm>
              <a:off x="6923552" y="3335261"/>
              <a:ext cx="26373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rgbClr val="C00000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Costs/</a:t>
              </a:r>
              <a:r>
                <a:rPr lang="de-DE" sz="2400" b="1" dirty="0" err="1">
                  <a:solidFill>
                    <a:srgbClr val="C00000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wages</a:t>
              </a:r>
              <a:r>
                <a:rPr lang="de-DE" sz="2400" b="1" dirty="0">
                  <a:solidFill>
                    <a:srgbClr val="C00000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: </a:t>
              </a:r>
              <a:r>
                <a:rPr lang="de-DE" sz="2400" b="1" noProof="0" dirty="0">
                  <a:solidFill>
                    <a:srgbClr val="C00000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 </a:t>
              </a:r>
            </a:p>
            <a:p>
              <a:r>
                <a:rPr lang="de-DE" sz="2400" dirty="0">
                  <a:solidFill>
                    <a:srgbClr val="C00000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24</a:t>
              </a:r>
              <a:r>
                <a:rPr lang="de-DE" sz="2400" noProof="0" dirty="0">
                  <a:solidFill>
                    <a:srgbClr val="C00000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,000 €</a:t>
              </a:r>
            </a:p>
          </p:txBody>
        </p:sp>
      </p:grpSp>
      <p:grpSp>
        <p:nvGrpSpPr>
          <p:cNvPr id="11278" name="Group 11277">
            <a:extLst>
              <a:ext uri="{FF2B5EF4-FFF2-40B4-BE49-F238E27FC236}">
                <a16:creationId xmlns:a16="http://schemas.microsoft.com/office/drawing/2014/main" id="{BE5F95D8-CDCC-8CD7-304E-88C293D6E999}"/>
              </a:ext>
            </a:extLst>
          </p:cNvPr>
          <p:cNvGrpSpPr/>
          <p:nvPr/>
        </p:nvGrpSpPr>
        <p:grpSpPr>
          <a:xfrm>
            <a:off x="933856" y="4480894"/>
            <a:ext cx="9241276" cy="1303831"/>
            <a:chOff x="933856" y="4480894"/>
            <a:chExt cx="9241276" cy="13038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617556F-A3B2-CE7E-9D81-E86D3F669C8D}"/>
                </a:ext>
              </a:extLst>
            </p:cNvPr>
            <p:cNvSpPr/>
            <p:nvPr/>
          </p:nvSpPr>
          <p:spPr>
            <a:xfrm>
              <a:off x="933856" y="4480894"/>
              <a:ext cx="9241276" cy="1303831"/>
            </a:xfrm>
            <a:prstGeom prst="roundRect">
              <a:avLst>
                <a:gd name="adj" fmla="val 27365"/>
              </a:avLst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Palanquin" panose="020B0004020203020204" pitchFamily="34" charset="77"/>
                <a:cs typeface="Palanquin" panose="020B0004020203020204" pitchFamily="34" charset="77"/>
              </a:endParaRPr>
            </a:p>
          </p:txBody>
        </p:sp>
        <p:sp>
          <p:nvSpPr>
            <p:cNvPr id="36" name="TextBox 27">
              <a:extLst>
                <a:ext uri="{FF2B5EF4-FFF2-40B4-BE49-F238E27FC236}">
                  <a16:creationId xmlns:a16="http://schemas.microsoft.com/office/drawing/2014/main" id="{D56AFE7C-DBF2-EFBA-1387-004EF2CCF5D9}"/>
                </a:ext>
              </a:extLst>
            </p:cNvPr>
            <p:cNvSpPr txBox="1"/>
            <p:nvPr/>
          </p:nvSpPr>
          <p:spPr>
            <a:xfrm>
              <a:off x="3740695" y="4774906"/>
              <a:ext cx="18460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400" b="1" noProof="0" dirty="0">
                  <a:solidFill>
                    <a:srgbClr val="1F3764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Income:</a:t>
              </a:r>
            </a:p>
            <a:p>
              <a:pPr algn="ctr"/>
              <a:r>
                <a:rPr lang="de-DE" sz="2400" dirty="0">
                  <a:solidFill>
                    <a:srgbClr val="1F3764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80,000 €</a:t>
              </a:r>
              <a:endParaRPr lang="de-DE" sz="2400" noProof="0" dirty="0">
                <a:solidFill>
                  <a:srgbClr val="1F3764"/>
                </a:solidFill>
                <a:latin typeface="Palanquin" panose="020B0004020203020204" pitchFamily="34" charset="77"/>
                <a:cs typeface="Palanquin" panose="020B0004020203020204" pitchFamily="34" charset="77"/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A5048FB-D85E-2116-E482-0C408C849B22}"/>
                </a:ext>
              </a:extLst>
            </p:cNvPr>
            <p:cNvSpPr/>
            <p:nvPr/>
          </p:nvSpPr>
          <p:spPr>
            <a:xfrm>
              <a:off x="1108006" y="4890323"/>
              <a:ext cx="2333355" cy="60016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Third year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6CF2C5-178F-3B76-268A-305A479365CB}"/>
                </a:ext>
              </a:extLst>
            </p:cNvPr>
            <p:cNvSpPr txBox="1"/>
            <p:nvPr/>
          </p:nvSpPr>
          <p:spPr>
            <a:xfrm>
              <a:off x="6923551" y="4783592"/>
              <a:ext cx="26373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accent6">
                      <a:lumMod val="50000"/>
                    </a:schemeClr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Costs/</a:t>
              </a:r>
              <a:r>
                <a:rPr lang="de-DE" sz="2400" b="1" dirty="0" err="1">
                  <a:solidFill>
                    <a:schemeClr val="accent6">
                      <a:lumMod val="50000"/>
                    </a:schemeClr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wages</a:t>
              </a:r>
              <a:r>
                <a:rPr lang="de-DE" sz="2400" b="1" dirty="0">
                  <a:solidFill>
                    <a:schemeClr val="accent6">
                      <a:lumMod val="50000"/>
                    </a:schemeClr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: </a:t>
              </a:r>
              <a:r>
                <a:rPr lang="de-DE" sz="2400" b="1" noProof="0" dirty="0">
                  <a:solidFill>
                    <a:schemeClr val="accent6">
                      <a:lumMod val="50000"/>
                    </a:schemeClr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 </a:t>
              </a:r>
            </a:p>
            <a:p>
              <a:r>
                <a:rPr lang="de-DE" sz="2400" dirty="0">
                  <a:solidFill>
                    <a:schemeClr val="accent6">
                      <a:lumMod val="50000"/>
                    </a:schemeClr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5</a:t>
              </a:r>
              <a:r>
                <a:rPr lang="de-DE" sz="2400" noProof="0" dirty="0">
                  <a:solidFill>
                    <a:schemeClr val="accent6">
                      <a:lumMod val="50000"/>
                    </a:schemeClr>
                  </a:solidFill>
                  <a:latin typeface="Palanquin" panose="020B0004020203020204" pitchFamily="34" charset="77"/>
                  <a:cs typeface="Palanquin" panose="020B0004020203020204" pitchFamily="34" charset="77"/>
                </a:rPr>
                <a:t>0,000 €</a:t>
              </a:r>
            </a:p>
          </p:txBody>
        </p:sp>
      </p:grpSp>
      <p:sp>
        <p:nvSpPr>
          <p:cNvPr id="11279" name="TextBox 11278">
            <a:extLst>
              <a:ext uri="{FF2B5EF4-FFF2-40B4-BE49-F238E27FC236}">
                <a16:creationId xmlns:a16="http://schemas.microsoft.com/office/drawing/2014/main" id="{B5A77C4B-08A9-780C-4E00-1F96B39A606F}"/>
              </a:ext>
            </a:extLst>
          </p:cNvPr>
          <p:cNvSpPr txBox="1"/>
          <p:nvPr/>
        </p:nvSpPr>
        <p:spPr>
          <a:xfrm>
            <a:off x="4417778" y="5908601"/>
            <a:ext cx="2865102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6">
                    <a:lumMod val="50000"/>
                  </a:schemeClr>
                </a:solidFill>
              </a:rPr>
              <a:t>Break Even point!</a:t>
            </a:r>
          </a:p>
        </p:txBody>
      </p:sp>
    </p:spTree>
    <p:extLst>
      <p:ext uri="{BB962C8B-B14F-4D97-AF65-F5344CB8AC3E}">
        <p14:creationId xmlns:p14="http://schemas.microsoft.com/office/powerpoint/2010/main" val="1628942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2">
            <a:extLst>
              <a:ext uri="{FF2B5EF4-FFF2-40B4-BE49-F238E27FC236}">
                <a16:creationId xmlns:a16="http://schemas.microsoft.com/office/drawing/2014/main" id="{3B23D575-D474-C26A-EBF9-FED64D6F8603}"/>
              </a:ext>
            </a:extLst>
          </p:cNvPr>
          <p:cNvGrpSpPr/>
          <p:nvPr/>
        </p:nvGrpSpPr>
        <p:grpSpPr>
          <a:xfrm rot="617337">
            <a:off x="13130104" y="-4061921"/>
            <a:ext cx="8550195" cy="15467278"/>
            <a:chOff x="0" y="-47625"/>
            <a:chExt cx="5051650" cy="5365559"/>
          </a:xfrm>
          <a:solidFill>
            <a:schemeClr val="bg1">
              <a:lumMod val="85000"/>
            </a:schemeClr>
          </a:solidFill>
        </p:grpSpPr>
        <p:sp>
          <p:nvSpPr>
            <p:cNvPr id="61" name="TextBox 4">
              <a:extLst>
                <a:ext uri="{FF2B5EF4-FFF2-40B4-BE49-F238E27FC236}">
                  <a16:creationId xmlns:a16="http://schemas.microsoft.com/office/drawing/2014/main" id="{B7DDAB07-41C0-2F3E-D6B1-97941F99B995}"/>
                </a:ext>
              </a:extLst>
            </p:cNvPr>
            <p:cNvSpPr txBox="1"/>
            <p:nvPr/>
          </p:nvSpPr>
          <p:spPr>
            <a:xfrm>
              <a:off x="0" y="-47625"/>
              <a:ext cx="5051650" cy="5365558"/>
            </a:xfrm>
            <a:prstGeom prst="rect">
              <a:avLst/>
            </a:prstGeom>
            <a:grpFill/>
            <a:ln>
              <a:noFill/>
            </a:ln>
          </p:spPr>
          <p:txBody>
            <a:bodyPr lIns="50801" tIns="50801" rIns="50801" bIns="50801" rtlCol="0" anchor="ctr"/>
            <a:lstStyle/>
            <a:p>
              <a:pPr algn="ctr" defTabSz="914445">
                <a:lnSpc>
                  <a:spcPts val="2699"/>
                </a:lnSpc>
                <a:defRPr/>
              </a:pPr>
              <a:endParaRPr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  <p:sp>
          <p:nvSpPr>
            <p:cNvPr id="62" name="Freeform 3">
              <a:extLst>
                <a:ext uri="{FF2B5EF4-FFF2-40B4-BE49-F238E27FC236}">
                  <a16:creationId xmlns:a16="http://schemas.microsoft.com/office/drawing/2014/main" id="{B0D912FF-3DBC-850A-C013-4D2CFE449C4D}"/>
                </a:ext>
              </a:extLst>
            </p:cNvPr>
            <p:cNvSpPr/>
            <p:nvPr/>
          </p:nvSpPr>
          <p:spPr>
            <a:xfrm>
              <a:off x="0" y="0"/>
              <a:ext cx="5051650" cy="5317934"/>
            </a:xfrm>
            <a:custGeom>
              <a:avLst/>
              <a:gdLst/>
              <a:ahLst/>
              <a:cxnLst/>
              <a:rect l="l" t="t" r="r" b="b"/>
              <a:pathLst>
                <a:path w="5051650" h="5317934">
                  <a:moveTo>
                    <a:pt x="0" y="0"/>
                  </a:moveTo>
                  <a:lnTo>
                    <a:pt x="5051650" y="0"/>
                  </a:lnTo>
                  <a:lnTo>
                    <a:pt x="5051650" y="5317934"/>
                  </a:lnTo>
                  <a:lnTo>
                    <a:pt x="0" y="53179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45">
                <a:defRPr/>
              </a:pPr>
              <a:endParaRPr lang="de-DE"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</p:grpSp>
      <p:pic>
        <p:nvPicPr>
          <p:cNvPr id="63" name="Picture 6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9031968-BA6E-4100-751F-0CF18BB9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785" y="1838876"/>
            <a:ext cx="3674986" cy="3665682"/>
          </a:xfrm>
          <a:prstGeom prst="rect">
            <a:avLst/>
          </a:prstGeom>
        </p:spPr>
      </p:pic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4EC5926-F131-3DDA-80D0-6ECAC81C88E7}"/>
              </a:ext>
            </a:extLst>
          </p:cNvPr>
          <p:cNvSpPr/>
          <p:nvPr/>
        </p:nvSpPr>
        <p:spPr>
          <a:xfrm>
            <a:off x="1856936" y="5721743"/>
            <a:ext cx="8569388" cy="6207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3 Generation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One Vision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025D81D-1C31-1190-2D81-60457BF550C9}"/>
              </a:ext>
            </a:extLst>
          </p:cNvPr>
          <p:cNvSpPr/>
          <p:nvPr/>
        </p:nvSpPr>
        <p:spPr>
          <a:xfrm>
            <a:off x="1598518" y="1133387"/>
            <a:ext cx="2915561" cy="4463400"/>
          </a:xfrm>
          <a:prstGeom prst="roundRect">
            <a:avLst/>
          </a:prstGeom>
          <a:solidFill>
            <a:srgbClr val="00C4ED">
              <a:alpha val="5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210FFC-231B-A46E-6018-6BDFB2ADAED9}"/>
              </a:ext>
            </a:extLst>
          </p:cNvPr>
          <p:cNvSpPr/>
          <p:nvPr/>
        </p:nvSpPr>
        <p:spPr>
          <a:xfrm>
            <a:off x="1775165" y="3449917"/>
            <a:ext cx="2626822" cy="21222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l-GR" sz="2400" b="0" u="none" strike="noStrike" dirty="0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 </a:t>
            </a:r>
            <a:r>
              <a:rPr lang="el-GR" sz="2400" b="0" u="none" strike="noStrike" dirty="0" err="1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Founder</a:t>
            </a:r>
            <a:r>
              <a:rPr lang="el-GR" sz="2400" b="0" u="none" strike="noStrike" dirty="0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l-GR" sz="2400" b="0" u="none" strike="noStrike" dirty="0" err="1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DevOps</a:t>
            </a:r>
            <a:endParaRPr lang="de-DE" sz="2400" b="0" u="none" strike="noStrike" dirty="0">
              <a:solidFill>
                <a:schemeClr val="bg1"/>
              </a:solidFill>
              <a:effectLst/>
              <a:uFillTx/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endParaRPr lang="de-DE" sz="2400" dirty="0">
              <a:solidFill>
                <a:schemeClr val="bg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endParaRPr lang="de-DE" sz="2400" b="0" u="none" strike="noStrike" dirty="0">
              <a:solidFill>
                <a:schemeClr val="bg1"/>
              </a:solidFill>
              <a:effectLst/>
              <a:uFillTx/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endParaRPr lang="de-DE" sz="1100" dirty="0">
              <a:solidFill>
                <a:schemeClr val="bg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r>
              <a:rPr lang="de-DE" sz="2400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Technical expert</a:t>
            </a:r>
            <a:endParaRPr lang="el-GR" sz="2400" b="0" u="none" strike="noStrike" dirty="0">
              <a:solidFill>
                <a:schemeClr val="bg1"/>
              </a:solidFill>
              <a:effectLst/>
              <a:uFillTx/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819C71-7F32-2E12-DED0-26082F50AD05}"/>
              </a:ext>
            </a:extLst>
          </p:cNvPr>
          <p:cNvSpPr/>
          <p:nvPr/>
        </p:nvSpPr>
        <p:spPr>
          <a:xfrm>
            <a:off x="3283661" y="-1434996"/>
            <a:ext cx="1679528" cy="8910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David</a:t>
            </a:r>
            <a:r>
              <a:rPr lang="el-GR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lang="de-DE" sz="1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de-DE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Smart</a:t>
            </a:r>
            <a:r>
              <a:rPr lang="el-GR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lang="de-DE" sz="13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city</a:t>
            </a:r>
            <a:r>
              <a:rPr lang="de-DE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Engineer</a:t>
            </a:r>
            <a:endParaRPr lang="el-GR" sz="1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de-DE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Energy </a:t>
            </a:r>
            <a:r>
              <a:rPr lang="de-DE" sz="13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consultant</a:t>
            </a:r>
            <a:endParaRPr lang="de-DE" sz="1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de-DE" sz="1300" dirty="0">
                <a:solidFill>
                  <a:srgbClr val="000000"/>
                </a:solidFill>
                <a:latin typeface="Arial"/>
              </a:rPr>
              <a:t>Student @NTUA</a:t>
            </a:r>
            <a:endParaRPr lang="el-GR" sz="1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A581F6-FCFC-439A-5382-6ACC332E0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2396779" y="1740372"/>
            <a:ext cx="1562297" cy="1597124"/>
          </a:xfrm>
          <a:prstGeom prst="ellipse">
            <a:avLst/>
          </a:prstGeom>
          <a:noFill/>
          <a:ln w="127000">
            <a:gradFill>
              <a:gsLst>
                <a:gs pos="59000">
                  <a:srgbClr val="8BCEED"/>
                </a:gs>
                <a:gs pos="36000">
                  <a:schemeClr val="accent1">
                    <a:lumMod val="45000"/>
                    <a:lumOff val="55000"/>
                  </a:schemeClr>
                </a:gs>
                <a:gs pos="85000">
                  <a:schemeClr val="accent1">
                    <a:lumMod val="88000"/>
                    <a:lumOff val="12000"/>
                  </a:schemeClr>
                </a:gs>
              </a:gsLst>
              <a:lin ang="5400000" scaled="1"/>
            </a:gra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EA4C9F9-7014-85EB-0D44-BB8795198363}"/>
              </a:ext>
            </a:extLst>
          </p:cNvPr>
          <p:cNvSpPr txBox="1"/>
          <p:nvPr/>
        </p:nvSpPr>
        <p:spPr>
          <a:xfrm>
            <a:off x="2548822" y="1275280"/>
            <a:ext cx="12791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400" b="1" u="none" strike="noStrike" dirty="0" err="1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Michalis</a:t>
            </a:r>
            <a:endParaRPr lang="en-GB" sz="2400" b="1" dirty="0">
              <a:solidFill>
                <a:schemeClr val="bg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BD90EC3-D57B-F139-8850-46B1095EA14B}"/>
              </a:ext>
            </a:extLst>
          </p:cNvPr>
          <p:cNvSpPr/>
          <p:nvPr/>
        </p:nvSpPr>
        <p:spPr>
          <a:xfrm>
            <a:off x="4670847" y="1133387"/>
            <a:ext cx="2915561" cy="4463400"/>
          </a:xfrm>
          <a:prstGeom prst="roundRect">
            <a:avLst/>
          </a:prstGeom>
          <a:solidFill>
            <a:srgbClr val="00C4ED">
              <a:alpha val="5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636101-C750-38C5-9F93-28E64AD69F5B}"/>
              </a:ext>
            </a:extLst>
          </p:cNvPr>
          <p:cNvSpPr/>
          <p:nvPr/>
        </p:nvSpPr>
        <p:spPr>
          <a:xfrm>
            <a:off x="4778994" y="3435071"/>
            <a:ext cx="2931652" cy="21222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2400" b="0" u="none" strike="noStrike" dirty="0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Smart City Engineer</a:t>
            </a:r>
          </a:p>
          <a:p>
            <a:pPr algn="ctr">
              <a:lnSpc>
                <a:spcPct val="100000"/>
              </a:lnSpc>
            </a:pPr>
            <a:r>
              <a:rPr lang="de-DE" sz="2400" dirty="0" err="1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StartUp</a:t>
            </a:r>
            <a:r>
              <a:rPr lang="de-DE" sz="2400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 </a:t>
            </a:r>
            <a:r>
              <a:rPr lang="de-DE" sz="2400" dirty="0" err="1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experience</a:t>
            </a:r>
            <a:endParaRPr lang="de-DE" sz="2400" dirty="0">
              <a:solidFill>
                <a:schemeClr val="bg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endParaRPr lang="de-DE" sz="2400" b="0" u="none" strike="noStrike" dirty="0">
              <a:solidFill>
                <a:schemeClr val="bg1"/>
              </a:solidFill>
              <a:effectLst/>
              <a:uFillTx/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endParaRPr lang="de-DE" sz="2400" dirty="0">
              <a:solidFill>
                <a:schemeClr val="bg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endParaRPr lang="de-DE" sz="1200" b="0" u="none" strike="noStrike" dirty="0">
              <a:solidFill>
                <a:schemeClr val="bg1"/>
              </a:solidFill>
              <a:effectLst/>
              <a:uFillTx/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r>
              <a:rPr lang="de-DE" sz="2400" b="0" u="none" strike="noStrike" dirty="0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Business expert</a:t>
            </a:r>
            <a:endParaRPr lang="el-GR" sz="2400" b="0" u="none" strike="noStrike" dirty="0">
              <a:solidFill>
                <a:schemeClr val="bg1"/>
              </a:solidFill>
              <a:effectLst/>
              <a:uFillTx/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B455EC6-11CE-C1AE-35A4-6C98F07A69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87" t="8787" r="37091" b="41956"/>
          <a:stretch>
            <a:fillRect/>
          </a:stretch>
        </p:blipFill>
        <p:spPr>
          <a:xfrm>
            <a:off x="5435288" y="1742808"/>
            <a:ext cx="1562297" cy="1597124"/>
          </a:xfrm>
          <a:prstGeom prst="ellipse">
            <a:avLst/>
          </a:prstGeom>
          <a:noFill/>
          <a:ln w="127000">
            <a:gradFill>
              <a:gsLst>
                <a:gs pos="59000">
                  <a:srgbClr val="8BCEED"/>
                </a:gs>
                <a:gs pos="36000">
                  <a:schemeClr val="accent1">
                    <a:lumMod val="45000"/>
                    <a:lumOff val="55000"/>
                  </a:schemeClr>
                </a:gs>
                <a:gs pos="85000">
                  <a:schemeClr val="accent1">
                    <a:lumMod val="88000"/>
                    <a:lumOff val="12000"/>
                  </a:schemeClr>
                </a:gs>
              </a:gsLst>
              <a:lin ang="5400000" scaled="1"/>
            </a:gra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A1DB009-2067-01B5-7B9F-0E0A112D1437}"/>
              </a:ext>
            </a:extLst>
          </p:cNvPr>
          <p:cNvSpPr txBox="1"/>
          <p:nvPr/>
        </p:nvSpPr>
        <p:spPr>
          <a:xfrm>
            <a:off x="5752712" y="1238951"/>
            <a:ext cx="12791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u="none" strike="noStrike" dirty="0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David</a:t>
            </a:r>
            <a:endParaRPr lang="en-GB" sz="2400" b="1" dirty="0">
              <a:solidFill>
                <a:schemeClr val="bg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pic>
        <p:nvPicPr>
          <p:cNvPr id="10242" name="Picture 2" descr="NATIONAL FLAG OF GREECE | The Flagman">
            <a:extLst>
              <a:ext uri="{FF2B5EF4-FFF2-40B4-BE49-F238E27FC236}">
                <a16:creationId xmlns:a16="http://schemas.microsoft.com/office/drawing/2014/main" id="{193B6784-BF3E-0855-A57F-BDF51948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293" y="4290929"/>
            <a:ext cx="531697" cy="35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Learn German From Scratch: The Ultimate Guide For Beginners">
            <a:extLst>
              <a:ext uri="{FF2B5EF4-FFF2-40B4-BE49-F238E27FC236}">
                <a16:creationId xmlns:a16="http://schemas.microsoft.com/office/drawing/2014/main" id="{C3865C6A-776E-FF28-D821-2714E5C84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63" y="4258263"/>
            <a:ext cx="590775" cy="35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77C048-CF7D-CA00-510E-1B59FDBC404D}"/>
              </a:ext>
            </a:extLst>
          </p:cNvPr>
          <p:cNvSpPr/>
          <p:nvPr/>
        </p:nvSpPr>
        <p:spPr>
          <a:xfrm>
            <a:off x="7743176" y="1133387"/>
            <a:ext cx="2915561" cy="4463400"/>
          </a:xfrm>
          <a:prstGeom prst="roundRect">
            <a:avLst/>
          </a:prstGeom>
          <a:solidFill>
            <a:srgbClr val="00C4ED">
              <a:alpha val="5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0EEE3D-FCB9-0FBA-43AC-F88A90CB7AA5}"/>
              </a:ext>
            </a:extLst>
          </p:cNvPr>
          <p:cNvSpPr/>
          <p:nvPr/>
        </p:nvSpPr>
        <p:spPr>
          <a:xfrm>
            <a:off x="7902819" y="3452993"/>
            <a:ext cx="2755917" cy="212220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2400" b="0" u="none" strike="noStrike" dirty="0" err="1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Chemist</a:t>
            </a:r>
            <a:r>
              <a:rPr lang="el-GR" sz="2400" b="0" u="none" strike="noStrike" dirty="0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de-DE" sz="2400" b="0" u="none" strike="noStrike" dirty="0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Scientific </a:t>
            </a:r>
            <a:r>
              <a:rPr lang="de-DE" sz="2400" b="0" u="none" strike="noStrike" dirty="0" err="1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advisor</a:t>
            </a:r>
            <a:endParaRPr lang="de-DE" sz="2400" b="0" u="none" strike="noStrike" dirty="0">
              <a:solidFill>
                <a:schemeClr val="bg1"/>
              </a:solidFill>
              <a:effectLst/>
              <a:uFillTx/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endParaRPr lang="de-DE" sz="2400" dirty="0">
              <a:solidFill>
                <a:schemeClr val="bg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endParaRPr lang="de-DE" sz="2400" dirty="0">
              <a:solidFill>
                <a:schemeClr val="bg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endParaRPr lang="de-DE" sz="1050" dirty="0">
              <a:solidFill>
                <a:schemeClr val="bg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  <a:p>
            <a:pPr algn="ctr">
              <a:lnSpc>
                <a:spcPct val="100000"/>
              </a:lnSpc>
            </a:pPr>
            <a:r>
              <a:rPr lang="de-DE" sz="2400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Marketing</a:t>
            </a:r>
            <a:r>
              <a:rPr lang="de-DE" sz="2400" b="0" u="none" strike="noStrike" dirty="0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 e</a:t>
            </a:r>
            <a:r>
              <a:rPr lang="de-DE" sz="2400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xpert</a:t>
            </a:r>
            <a:endParaRPr lang="el-GR" sz="2400" b="0" u="none" strike="noStrike" dirty="0">
              <a:solidFill>
                <a:schemeClr val="bg1"/>
              </a:solidFill>
              <a:effectLst/>
              <a:uFillTx/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FF81155-14D8-9300-0EF0-142201418D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425" r="4425"/>
          <a:stretch/>
        </p:blipFill>
        <p:spPr>
          <a:xfrm>
            <a:off x="8501682" y="1714684"/>
            <a:ext cx="1562297" cy="1597124"/>
          </a:xfrm>
          <a:prstGeom prst="ellipse">
            <a:avLst/>
          </a:prstGeom>
          <a:noFill/>
          <a:ln w="127000">
            <a:gradFill>
              <a:gsLst>
                <a:gs pos="59000">
                  <a:srgbClr val="8BCEED"/>
                </a:gs>
                <a:gs pos="36000">
                  <a:schemeClr val="accent1">
                    <a:lumMod val="45000"/>
                    <a:lumOff val="55000"/>
                  </a:schemeClr>
                </a:gs>
                <a:gs pos="85000">
                  <a:schemeClr val="accent1">
                    <a:lumMod val="88000"/>
                    <a:lumOff val="12000"/>
                  </a:schemeClr>
                </a:gs>
              </a:gsLst>
              <a:lin ang="5400000" scaled="1"/>
            </a:gra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32C0D45-55B7-8B66-0983-0D99C7B2E202}"/>
              </a:ext>
            </a:extLst>
          </p:cNvPr>
          <p:cNvSpPr txBox="1"/>
          <p:nvPr/>
        </p:nvSpPr>
        <p:spPr>
          <a:xfrm>
            <a:off x="8705587" y="1201579"/>
            <a:ext cx="12791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u="none" strike="noStrike" dirty="0">
                <a:solidFill>
                  <a:schemeClr val="bg1"/>
                </a:solidFill>
                <a:effectLst/>
                <a:uFillTx/>
                <a:latin typeface="Palanquin" panose="020B0004020203020204" pitchFamily="34" charset="77"/>
                <a:cs typeface="Palanquin" panose="020B0004020203020204" pitchFamily="34" charset="77"/>
              </a:rPr>
              <a:t>Ioanna</a:t>
            </a:r>
            <a:endParaRPr lang="en-GB" sz="2400" b="1" dirty="0">
              <a:solidFill>
                <a:schemeClr val="bg1"/>
              </a:solidFill>
              <a:latin typeface="Palanquin" panose="020B0004020203020204" pitchFamily="34" charset="77"/>
              <a:cs typeface="Palanquin" panose="020B0004020203020204" pitchFamily="34" charset="77"/>
            </a:endParaRPr>
          </a:p>
        </p:txBody>
      </p:sp>
      <p:pic>
        <p:nvPicPr>
          <p:cNvPr id="40" name="Picture 2" descr="NATIONAL FLAG OF GREECE | The Flagman">
            <a:extLst>
              <a:ext uri="{FF2B5EF4-FFF2-40B4-BE49-F238E27FC236}">
                <a16:creationId xmlns:a16="http://schemas.microsoft.com/office/drawing/2014/main" id="{31AA6986-0C58-4B84-B1C1-C4C24051A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192" y="4285115"/>
            <a:ext cx="531697" cy="35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49A54C1-F79D-C3C9-EE27-CD4CF6FE862F}"/>
              </a:ext>
            </a:extLst>
          </p:cNvPr>
          <p:cNvSpPr txBox="1"/>
          <p:nvPr/>
        </p:nvSpPr>
        <p:spPr>
          <a:xfrm>
            <a:off x="6840390" y="12177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DF9C30-C87A-61DC-D212-42413FC38D4B}"/>
              </a:ext>
            </a:extLst>
          </p:cNvPr>
          <p:cNvSpPr txBox="1"/>
          <p:nvPr/>
        </p:nvSpPr>
        <p:spPr>
          <a:xfrm>
            <a:off x="8468162" y="4678211"/>
            <a:ext cx="163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76 Years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AB63C3-3E03-AEB1-8148-AD93F5D09B25}"/>
              </a:ext>
            </a:extLst>
          </p:cNvPr>
          <p:cNvSpPr txBox="1"/>
          <p:nvPr/>
        </p:nvSpPr>
        <p:spPr>
          <a:xfrm>
            <a:off x="2322397" y="4698093"/>
            <a:ext cx="1639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47 Years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7A9E40-4D9B-6DAD-46B5-6D65BC5A1523}"/>
              </a:ext>
            </a:extLst>
          </p:cNvPr>
          <p:cNvSpPr txBox="1"/>
          <p:nvPr/>
        </p:nvSpPr>
        <p:spPr>
          <a:xfrm>
            <a:off x="5472526" y="4689449"/>
            <a:ext cx="164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24 Years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2D72FFC-6936-BA08-A791-D17A8E19CE70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29EED8F-3C88-91F7-6BEF-5E9781F0E98B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2EBC8A-D295-F26E-5A50-49D64534C139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Team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45676B8-6CB2-3929-0C3B-9513D6C9042F}"/>
              </a:ext>
            </a:extLst>
          </p:cNvPr>
          <p:cNvSpPr/>
          <p:nvPr/>
        </p:nvSpPr>
        <p:spPr>
          <a:xfrm>
            <a:off x="11631144" y="5155519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9E3F0CAB-F91C-00F5-0B1D-B817F19CD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33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A94DD-1F1F-51A2-F3C1-7CAD41301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Satellite outline">
            <a:extLst>
              <a:ext uri="{FF2B5EF4-FFF2-40B4-BE49-F238E27FC236}">
                <a16:creationId xmlns:a16="http://schemas.microsoft.com/office/drawing/2014/main" id="{150033B2-3AA7-81C8-EFA6-A67201FAF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706870" y="1047171"/>
            <a:ext cx="1356360" cy="1356360"/>
          </a:xfrm>
          <a:prstGeom prst="rect">
            <a:avLst/>
          </a:prstGeom>
        </p:spPr>
      </p:pic>
      <p:grpSp>
        <p:nvGrpSpPr>
          <p:cNvPr id="9" name="Group 2">
            <a:extLst>
              <a:ext uri="{FF2B5EF4-FFF2-40B4-BE49-F238E27FC236}">
                <a16:creationId xmlns:a16="http://schemas.microsoft.com/office/drawing/2014/main" id="{329AB578-37DD-F7D4-A315-5451F95E7A2E}"/>
              </a:ext>
            </a:extLst>
          </p:cNvPr>
          <p:cNvGrpSpPr/>
          <p:nvPr/>
        </p:nvGrpSpPr>
        <p:grpSpPr>
          <a:xfrm rot="617337">
            <a:off x="6118253" y="-4176528"/>
            <a:ext cx="8550195" cy="15467278"/>
            <a:chOff x="0" y="-47625"/>
            <a:chExt cx="5051650" cy="5365559"/>
          </a:xfrm>
          <a:solidFill>
            <a:schemeClr val="bg1">
              <a:lumMod val="85000"/>
            </a:schemeClr>
          </a:solidFill>
        </p:grpSpPr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B484CC6F-A352-F7A1-7234-E8C5C0BCFAC5}"/>
                </a:ext>
              </a:extLst>
            </p:cNvPr>
            <p:cNvSpPr txBox="1"/>
            <p:nvPr/>
          </p:nvSpPr>
          <p:spPr>
            <a:xfrm>
              <a:off x="0" y="-47625"/>
              <a:ext cx="5051650" cy="5365558"/>
            </a:xfrm>
            <a:prstGeom prst="rect">
              <a:avLst/>
            </a:prstGeom>
            <a:grpFill/>
            <a:ln>
              <a:noFill/>
            </a:ln>
          </p:spPr>
          <p:txBody>
            <a:bodyPr lIns="50801" tIns="50801" rIns="50801" bIns="50801" rtlCol="0" anchor="ctr"/>
            <a:lstStyle/>
            <a:p>
              <a:pPr algn="ctr" defTabSz="914445">
                <a:lnSpc>
                  <a:spcPts val="2699"/>
                </a:lnSpc>
                <a:defRPr/>
              </a:pPr>
              <a:endParaRPr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3D4BA135-4577-8006-D1C0-7A892BE95784}"/>
                </a:ext>
              </a:extLst>
            </p:cNvPr>
            <p:cNvSpPr/>
            <p:nvPr/>
          </p:nvSpPr>
          <p:spPr>
            <a:xfrm>
              <a:off x="0" y="0"/>
              <a:ext cx="5051650" cy="5317934"/>
            </a:xfrm>
            <a:custGeom>
              <a:avLst/>
              <a:gdLst/>
              <a:ahLst/>
              <a:cxnLst/>
              <a:rect l="l" t="t" r="r" b="b"/>
              <a:pathLst>
                <a:path w="5051650" h="5317934">
                  <a:moveTo>
                    <a:pt x="0" y="0"/>
                  </a:moveTo>
                  <a:lnTo>
                    <a:pt x="5051650" y="0"/>
                  </a:lnTo>
                  <a:lnTo>
                    <a:pt x="5051650" y="5317934"/>
                  </a:lnTo>
                  <a:lnTo>
                    <a:pt x="0" y="53179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45">
                <a:defRPr/>
              </a:pPr>
              <a:endParaRPr lang="de-DE"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25695-2214-9DF1-EEE9-11232776A413}"/>
              </a:ext>
            </a:extLst>
          </p:cNvPr>
          <p:cNvSpPr/>
          <p:nvPr/>
        </p:nvSpPr>
        <p:spPr>
          <a:xfrm>
            <a:off x="2041483" y="-2039455"/>
            <a:ext cx="1679528" cy="8910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de-DE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David</a:t>
            </a:r>
            <a:r>
              <a:rPr lang="el-GR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endParaRPr lang="de-DE" sz="1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de-DE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Smart</a:t>
            </a:r>
            <a:r>
              <a:rPr lang="el-GR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lang="de-DE" sz="13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city</a:t>
            </a:r>
            <a:r>
              <a:rPr lang="de-DE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 Engineer</a:t>
            </a:r>
            <a:endParaRPr lang="el-GR" sz="1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de-DE" sz="13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Energy </a:t>
            </a:r>
            <a:r>
              <a:rPr lang="de-DE" sz="13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consultant</a:t>
            </a:r>
            <a:endParaRPr lang="de-DE" sz="1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de-DE" sz="1300" dirty="0">
                <a:solidFill>
                  <a:srgbClr val="000000"/>
                </a:solidFill>
                <a:latin typeface="Arial"/>
              </a:rPr>
              <a:t>Student @NTUA</a:t>
            </a:r>
            <a:endParaRPr lang="el-GR" sz="13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A76E1E1-B504-996D-F8AB-1E3AF6D08F60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846645-1A5B-FA80-CE0C-FE50E962343F}"/>
              </a:ext>
            </a:extLst>
          </p:cNvPr>
          <p:cNvSpPr txBox="1"/>
          <p:nvPr/>
        </p:nvSpPr>
        <p:spPr>
          <a:xfrm>
            <a:off x="197709" y="147119"/>
            <a:ext cx="46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Thank you for your Attention!</a:t>
            </a:r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457BD69-4ADE-70D5-767D-649C1250A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934" y="1724269"/>
            <a:ext cx="3674986" cy="3665682"/>
          </a:xfrm>
          <a:prstGeom prst="rect">
            <a:avLst/>
          </a:prstGeom>
        </p:spPr>
      </p:pic>
      <p:pic>
        <p:nvPicPr>
          <p:cNvPr id="5" name="Picture 4" descr="SDG 3: Good Health and Well-Being - Goumbook">
            <a:extLst>
              <a:ext uri="{FF2B5EF4-FFF2-40B4-BE49-F238E27FC236}">
                <a16:creationId xmlns:a16="http://schemas.microsoft.com/office/drawing/2014/main" id="{D256F4F5-FA92-1CCE-8569-C9A665F85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17" y="3678994"/>
            <a:ext cx="1229730" cy="122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 dive into Goal 14: Life below Water | by Anika Jennifer Mariel | Jul ...">
            <a:extLst>
              <a:ext uri="{FF2B5EF4-FFF2-40B4-BE49-F238E27FC236}">
                <a16:creationId xmlns:a16="http://schemas.microsoft.com/office/drawing/2014/main" id="{F28A6850-0985-F538-28E5-4DB6D82EB5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46"/>
          <a:stretch>
            <a:fillRect/>
          </a:stretch>
        </p:blipFill>
        <p:spPr bwMode="auto">
          <a:xfrm>
            <a:off x="4166287" y="3678994"/>
            <a:ext cx="1229730" cy="123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ustainable Development Goal 6: Clean Water and Sanitation">
            <a:extLst>
              <a:ext uri="{FF2B5EF4-FFF2-40B4-BE49-F238E27FC236}">
                <a16:creationId xmlns:a16="http://schemas.microsoft.com/office/drawing/2014/main" id="{E788A6D5-59EA-B7B2-12D4-ADB7C845D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455" y="3681205"/>
            <a:ext cx="1229729" cy="122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A9A4ACD-2E4C-DC31-0406-740F3DC481E7}"/>
              </a:ext>
            </a:extLst>
          </p:cNvPr>
          <p:cNvSpPr/>
          <p:nvPr/>
        </p:nvSpPr>
        <p:spPr>
          <a:xfrm>
            <a:off x="1856936" y="5721743"/>
            <a:ext cx="8569388" cy="62076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3 Generation </a:t>
            </a:r>
            <a:r>
              <a:rPr lang="en-GB" sz="2400" dirty="0">
                <a:sym typeface="Wingdings" pitchFamily="2" charset="2"/>
              </a:rPr>
              <a:t></a:t>
            </a:r>
            <a:r>
              <a:rPr lang="en-GB" sz="2400" dirty="0"/>
              <a:t> One Vision</a:t>
            </a:r>
          </a:p>
        </p:txBody>
      </p:sp>
      <p:pic>
        <p:nvPicPr>
          <p:cNvPr id="2" name="Picture 1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72E5D15A-8E35-A52A-57FC-029846680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5390" y="1644071"/>
            <a:ext cx="6825722" cy="181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49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1.17266 -0.27222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81" y="-1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C51982-C2B4-9309-2F8C-5B4A6A3C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Family photo shoot in Interlaken - John Wisdom Interlaken Photographer">
            <a:extLst>
              <a:ext uri="{FF2B5EF4-FFF2-40B4-BE49-F238E27FC236}">
                <a16:creationId xmlns:a16="http://schemas.microsoft.com/office/drawing/2014/main" id="{F5C4C11A-4240-38FE-99C7-23895536B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 b="10016"/>
          <a:stretch>
            <a:fillRect/>
          </a:stretch>
        </p:blipFill>
        <p:spPr bwMode="auto">
          <a:xfrm>
            <a:off x="2550179" y="1694060"/>
            <a:ext cx="7091641" cy="4127157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5E78AE-06F3-9A84-1AE2-F601C3E7C3A2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2266F7-1A7D-859E-A319-13CDC027D0D9}"/>
              </a:ext>
            </a:extLst>
          </p:cNvPr>
          <p:cNvSpPr/>
          <p:nvPr/>
        </p:nvSpPr>
        <p:spPr>
          <a:xfrm>
            <a:off x="11631144" y="999116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4F880-EA28-98FD-1E1B-77ECEF16609C}"/>
              </a:ext>
            </a:extLst>
          </p:cNvPr>
          <p:cNvSpPr txBox="1"/>
          <p:nvPr/>
        </p:nvSpPr>
        <p:spPr>
          <a:xfrm>
            <a:off x="278790" y="134762"/>
            <a:ext cx="363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2856F-6892-86D7-D3C0-21AD54D1B64D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A6C82E-8127-BFFF-CE9E-6F415E886AC5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Problem</a:t>
            </a:r>
          </a:p>
        </p:txBody>
      </p:sp>
      <p:pic>
        <p:nvPicPr>
          <p:cNvPr id="17" name="Picture 16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B72DFA0F-36D4-C229-5090-4CBEA89C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25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ACF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AB51EB-678F-FAC0-AAD2-90F2A687E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5FF0E04-694D-1610-404C-5AA774AB5360}"/>
              </a:ext>
            </a:extLst>
          </p:cNvPr>
          <p:cNvGrpSpPr/>
          <p:nvPr/>
        </p:nvGrpSpPr>
        <p:grpSpPr>
          <a:xfrm rot="617337">
            <a:off x="6001522" y="-4176528"/>
            <a:ext cx="8550195" cy="15467278"/>
            <a:chOff x="0" y="-47625"/>
            <a:chExt cx="5051650" cy="5365559"/>
          </a:xfrm>
          <a:solidFill>
            <a:schemeClr val="bg1"/>
          </a:solidFill>
        </p:grpSpPr>
        <p:sp>
          <p:nvSpPr>
            <p:cNvPr id="3" name="TextBox 4">
              <a:extLst>
                <a:ext uri="{FF2B5EF4-FFF2-40B4-BE49-F238E27FC236}">
                  <a16:creationId xmlns:a16="http://schemas.microsoft.com/office/drawing/2014/main" id="{4A6A786E-4487-4BE9-3903-5A2539766EFF}"/>
                </a:ext>
              </a:extLst>
            </p:cNvPr>
            <p:cNvSpPr txBox="1"/>
            <p:nvPr/>
          </p:nvSpPr>
          <p:spPr>
            <a:xfrm>
              <a:off x="0" y="-47625"/>
              <a:ext cx="5051650" cy="5365558"/>
            </a:xfrm>
            <a:prstGeom prst="rect">
              <a:avLst/>
            </a:prstGeom>
            <a:grpFill/>
            <a:ln>
              <a:noFill/>
            </a:ln>
          </p:spPr>
          <p:txBody>
            <a:bodyPr lIns="50801" tIns="50801" rIns="50801" bIns="50801" rtlCol="0" anchor="ctr"/>
            <a:lstStyle/>
            <a:p>
              <a:pPr algn="ctr" defTabSz="914445">
                <a:lnSpc>
                  <a:spcPts val="2699"/>
                </a:lnSpc>
                <a:defRPr/>
              </a:pPr>
              <a:endParaRPr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E243EE3E-24DE-65E9-7192-2D9907612211}"/>
                </a:ext>
              </a:extLst>
            </p:cNvPr>
            <p:cNvSpPr/>
            <p:nvPr/>
          </p:nvSpPr>
          <p:spPr>
            <a:xfrm>
              <a:off x="0" y="0"/>
              <a:ext cx="5051650" cy="5317934"/>
            </a:xfrm>
            <a:custGeom>
              <a:avLst/>
              <a:gdLst/>
              <a:ahLst/>
              <a:cxnLst/>
              <a:rect l="l" t="t" r="r" b="b"/>
              <a:pathLst>
                <a:path w="5051650" h="5317934">
                  <a:moveTo>
                    <a:pt x="0" y="0"/>
                  </a:moveTo>
                  <a:lnTo>
                    <a:pt x="5051650" y="0"/>
                  </a:lnTo>
                  <a:lnTo>
                    <a:pt x="5051650" y="5317934"/>
                  </a:lnTo>
                  <a:lnTo>
                    <a:pt x="0" y="53179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914445">
                <a:defRPr/>
              </a:pPr>
              <a:endParaRPr lang="de-DE">
                <a:solidFill>
                  <a:schemeClr val="bg1">
                    <a:lumMod val="95000"/>
                  </a:schemeClr>
                </a:solidFill>
                <a:latin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6CA38F2-31A0-9464-F9AD-558D0222FDCA}"/>
              </a:ext>
            </a:extLst>
          </p:cNvPr>
          <p:cNvSpPr txBox="1"/>
          <p:nvPr/>
        </p:nvSpPr>
        <p:spPr>
          <a:xfrm>
            <a:off x="278790" y="134762"/>
            <a:ext cx="363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88C73A-3769-8D44-3974-97E5ABC7F2DC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135218-91B5-49B7-98D4-1A5DAFD4F523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Solution</a:t>
            </a:r>
          </a:p>
        </p:txBody>
      </p:sp>
      <p:pic>
        <p:nvPicPr>
          <p:cNvPr id="17" name="Picture 16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47AC72DC-1E75-9FE5-AD8B-487F7750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AF63B1A-AFBD-D8B4-C65E-D97758ECED96}"/>
              </a:ext>
            </a:extLst>
          </p:cNvPr>
          <p:cNvSpPr/>
          <p:nvPr/>
        </p:nvSpPr>
        <p:spPr>
          <a:xfrm>
            <a:off x="684914" y="1747777"/>
            <a:ext cx="4920756" cy="151081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solidFill>
                  <a:schemeClr val="tx1"/>
                </a:solidFill>
              </a:rPr>
              <a:t>Public Authority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B269D-4FEA-4B87-7390-F3051856C499}"/>
              </a:ext>
            </a:extLst>
          </p:cNvPr>
          <p:cNvSpPr/>
          <p:nvPr/>
        </p:nvSpPr>
        <p:spPr>
          <a:xfrm>
            <a:off x="6314667" y="1747777"/>
            <a:ext cx="4920756" cy="1510819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solidFill>
                  <a:schemeClr val="tx1"/>
                </a:solidFill>
              </a:rPr>
              <a:t>Marina / Companies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A3BDFE-D5EC-054A-D89C-A244EA8AFC91}"/>
              </a:ext>
            </a:extLst>
          </p:cNvPr>
          <p:cNvSpPr txBox="1"/>
          <p:nvPr/>
        </p:nvSpPr>
        <p:spPr>
          <a:xfrm>
            <a:off x="7031389" y="4506400"/>
            <a:ext cx="47400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GB" sz="3200" dirty="0"/>
              <a:t>Compliance risk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3200" dirty="0"/>
              <a:t>Costly penalties</a:t>
            </a: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EE629F67-947D-AFAA-64A8-D1EA7FE67136}"/>
              </a:ext>
            </a:extLst>
          </p:cNvPr>
          <p:cNvSpPr/>
          <p:nvPr/>
        </p:nvSpPr>
        <p:spPr>
          <a:xfrm rot="10800000">
            <a:off x="1133060" y="3636523"/>
            <a:ext cx="4174434" cy="566185"/>
          </a:xfrm>
          <a:prstGeom prst="triangle">
            <a:avLst/>
          </a:prstGeom>
          <a:solidFill>
            <a:srgbClr val="0B9EB6"/>
          </a:solidFill>
          <a:ln>
            <a:solidFill>
              <a:srgbClr val="2042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679107BA-85D4-B2D9-4D48-5F003C923D4C}"/>
              </a:ext>
            </a:extLst>
          </p:cNvPr>
          <p:cNvSpPr/>
          <p:nvPr/>
        </p:nvSpPr>
        <p:spPr>
          <a:xfrm rot="10800000">
            <a:off x="6692542" y="3599405"/>
            <a:ext cx="4174434" cy="566185"/>
          </a:xfrm>
          <a:prstGeom prst="triangle">
            <a:avLst/>
          </a:prstGeom>
          <a:solidFill>
            <a:srgbClr val="0B9EB6"/>
          </a:solidFill>
          <a:ln>
            <a:solidFill>
              <a:srgbClr val="2042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163B59-793E-C52F-C044-F8A1CD3023F1}"/>
              </a:ext>
            </a:extLst>
          </p:cNvPr>
          <p:cNvSpPr txBox="1"/>
          <p:nvPr/>
        </p:nvSpPr>
        <p:spPr>
          <a:xfrm>
            <a:off x="1130644" y="4649948"/>
            <a:ext cx="474006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GB" sz="3200" dirty="0"/>
              <a:t>Time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GB" sz="3200" dirty="0"/>
              <a:t>Manual monitoring</a:t>
            </a:r>
          </a:p>
        </p:txBody>
      </p:sp>
    </p:spTree>
    <p:extLst>
      <p:ext uri="{BB962C8B-B14F-4D97-AF65-F5344CB8AC3E}">
        <p14:creationId xmlns:p14="http://schemas.microsoft.com/office/powerpoint/2010/main" val="1063853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CACFD2">
            <a:alpha val="54931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1A8099-803B-74D3-9901-5DF88E82FE61}"/>
              </a:ext>
            </a:extLst>
          </p:cNvPr>
          <p:cNvSpPr txBox="1"/>
          <p:nvPr/>
        </p:nvSpPr>
        <p:spPr>
          <a:xfrm>
            <a:off x="4880421" y="1460268"/>
            <a:ext cx="2695512" cy="1815882"/>
          </a:xfrm>
          <a:prstGeom prst="rect">
            <a:avLst/>
          </a:prstGeom>
          <a:ln>
            <a:solidFill>
              <a:srgbClr val="4FB26A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Palanquin" panose="020B0004020203020204" pitchFamily="34" charset="77"/>
                <a:cs typeface="Palanquin" panose="020B0004020203020204" pitchFamily="34" charset="77"/>
              </a:rPr>
              <a:t>1.5% of the EU’s bathing waters were of poor 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60041-ED03-61F6-328C-EEABA26029A1}"/>
              </a:ext>
            </a:extLst>
          </p:cNvPr>
          <p:cNvSpPr txBox="1"/>
          <p:nvPr/>
        </p:nvSpPr>
        <p:spPr>
          <a:xfrm>
            <a:off x="1164097" y="2991887"/>
            <a:ext cx="2610365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Palanquin" panose="020B0004020203020204" pitchFamily="34" charset="77"/>
                <a:cs typeface="Palanquin" panose="020B0004020203020204" pitchFamily="34" charset="77"/>
              </a:rPr>
              <a:t>30 Million visitors every year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4472C0-1E34-DC53-EDCB-4EE5CB8CDF30}"/>
              </a:ext>
            </a:extLst>
          </p:cNvPr>
          <p:cNvSpPr txBox="1"/>
          <p:nvPr/>
        </p:nvSpPr>
        <p:spPr>
          <a:xfrm>
            <a:off x="8393152" y="2755510"/>
            <a:ext cx="2978929" cy="1384995"/>
          </a:xfrm>
          <a:prstGeom prst="rect">
            <a:avLst/>
          </a:prstGeom>
          <a:ln>
            <a:solidFill>
              <a:srgbClr val="8BC248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Palanquin" panose="020B0004020203020204" pitchFamily="34" charset="77"/>
                <a:cs typeface="Palanquin" panose="020B0004020203020204" pitchFamily="34" charset="77"/>
              </a:rPr>
              <a:t>280 Wastewater companies, water in sea</a:t>
            </a:r>
          </a:p>
        </p:txBody>
      </p:sp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25810043-27D5-3327-DAE2-9D5BB71AB8EC}"/>
              </a:ext>
            </a:extLst>
          </p:cNvPr>
          <p:cNvCxnSpPr>
            <a:cxnSpLocks/>
          </p:cNvCxnSpPr>
          <p:nvPr/>
        </p:nvCxnSpPr>
        <p:spPr>
          <a:xfrm rot="10800000">
            <a:off x="2469281" y="4574941"/>
            <a:ext cx="1608045" cy="1486863"/>
          </a:xfrm>
          <a:prstGeom prst="bentConnector3">
            <a:avLst>
              <a:gd name="adj1" fmla="val 100338"/>
            </a:avLst>
          </a:prstGeom>
          <a:ln w="38100">
            <a:solidFill>
              <a:srgbClr val="166082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390EA1EB-4038-CB46-AADA-90EF610E356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72077" y="4662247"/>
            <a:ext cx="1518354" cy="1343742"/>
          </a:xfrm>
          <a:prstGeom prst="bentConnector3">
            <a:avLst>
              <a:gd name="adj1" fmla="val 3412"/>
            </a:avLst>
          </a:prstGeom>
          <a:ln w="38100">
            <a:solidFill>
              <a:srgbClr val="8BC248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Picture 2" descr="Linie, Halbkreis, Klammer, rahmen, Kurve, Symbol, Logo 24247615 PNG">
            <a:extLst>
              <a:ext uri="{FF2B5EF4-FFF2-40B4-BE49-F238E27FC236}">
                <a16:creationId xmlns:a16="http://schemas.microsoft.com/office/drawing/2014/main" id="{9790C2C1-F7A9-89FF-988C-0194FF45B3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53"/>
          <a:stretch/>
        </p:blipFill>
        <p:spPr bwMode="auto">
          <a:xfrm rot="5400000">
            <a:off x="4886712" y="2083555"/>
            <a:ext cx="2682930" cy="637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67690B8-3D6D-D2F0-0674-F0C71797F290}"/>
              </a:ext>
            </a:extLst>
          </p:cNvPr>
          <p:cNvSpPr/>
          <p:nvPr/>
        </p:nvSpPr>
        <p:spPr>
          <a:xfrm>
            <a:off x="3914931" y="5907373"/>
            <a:ext cx="344774" cy="3358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AE3B85-2745-196C-3BF0-7517D3F47BB3}"/>
              </a:ext>
            </a:extLst>
          </p:cNvPr>
          <p:cNvSpPr/>
          <p:nvPr/>
        </p:nvSpPr>
        <p:spPr>
          <a:xfrm>
            <a:off x="8248688" y="5893893"/>
            <a:ext cx="344774" cy="335821"/>
          </a:xfrm>
          <a:prstGeom prst="ellipse">
            <a:avLst/>
          </a:prstGeom>
          <a:solidFill>
            <a:srgbClr val="8BC24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98BD1A-A333-FB22-C45E-E661DBD81AA1}"/>
              </a:ext>
            </a:extLst>
          </p:cNvPr>
          <p:cNvCxnSpPr>
            <a:cxnSpLocks/>
          </p:cNvCxnSpPr>
          <p:nvPr/>
        </p:nvCxnSpPr>
        <p:spPr>
          <a:xfrm flipV="1">
            <a:off x="6228177" y="3353294"/>
            <a:ext cx="11777" cy="1275517"/>
          </a:xfrm>
          <a:prstGeom prst="straightConnector1">
            <a:avLst/>
          </a:prstGeom>
          <a:ln w="38100">
            <a:solidFill>
              <a:srgbClr val="4FB26A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0D6FB108-907F-C697-FA54-BC1A86765646}"/>
              </a:ext>
            </a:extLst>
          </p:cNvPr>
          <p:cNvSpPr/>
          <p:nvPr/>
        </p:nvSpPr>
        <p:spPr>
          <a:xfrm>
            <a:off x="6055790" y="4476302"/>
            <a:ext cx="344774" cy="335821"/>
          </a:xfrm>
          <a:prstGeom prst="ellipse">
            <a:avLst/>
          </a:prstGeom>
          <a:solidFill>
            <a:srgbClr val="4FB26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5" name="Picture 4" descr="Greece Map PNG Transparent Image - PNG Mart">
            <a:extLst>
              <a:ext uri="{FF2B5EF4-FFF2-40B4-BE49-F238E27FC236}">
                <a16:creationId xmlns:a16="http://schemas.microsoft.com/office/drawing/2014/main" id="{6116765E-306C-81A9-8395-2CBD5CACF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731" y="5099960"/>
            <a:ext cx="2633247" cy="268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DEF5BC1-A0A0-93C5-E053-D46E1A6D1CDC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A2F771-E504-5E8D-19AF-802335DC6C44}"/>
              </a:ext>
            </a:extLst>
          </p:cNvPr>
          <p:cNvSpPr txBox="1"/>
          <p:nvPr/>
        </p:nvSpPr>
        <p:spPr>
          <a:xfrm>
            <a:off x="197709" y="147119"/>
            <a:ext cx="463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Market research</a:t>
            </a:r>
          </a:p>
        </p:txBody>
      </p:sp>
      <p:pic>
        <p:nvPicPr>
          <p:cNvPr id="13314" name="Picture 2" descr="European Union (EU) | Definition, Flag, Purpose, History, &amp; Members ...">
            <a:extLst>
              <a:ext uri="{FF2B5EF4-FFF2-40B4-BE49-F238E27FC236}">
                <a16:creationId xmlns:a16="http://schemas.microsoft.com/office/drawing/2014/main" id="{FA6CC01A-0D50-1EB0-3F11-3468CAA10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806" y="3601306"/>
            <a:ext cx="1074706" cy="71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03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EB1FB8-191D-6CD4-9FE3-E572D327F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About Us | Toho Water Authority">
            <a:extLst>
              <a:ext uri="{FF2B5EF4-FFF2-40B4-BE49-F238E27FC236}">
                <a16:creationId xmlns:a16="http://schemas.microsoft.com/office/drawing/2014/main" id="{ED1052CF-030C-4310-402B-545FB77B4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119"/>
            <a:ext cx="5490487" cy="5490487"/>
          </a:xfrm>
          <a:prstGeom prst="diagStrip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8422AA-C2EC-4A8E-65D6-7D4BBBAB2BA4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8F154E-8972-72FC-0789-10268CA371E0}"/>
              </a:ext>
            </a:extLst>
          </p:cNvPr>
          <p:cNvSpPr txBox="1"/>
          <p:nvPr/>
        </p:nvSpPr>
        <p:spPr>
          <a:xfrm>
            <a:off x="197708" y="147119"/>
            <a:ext cx="248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Business Plan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F89FE5-70AC-1FB1-EF94-CF9491EA1CF7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CED19D-0E82-A835-046A-F740C9FFC552}"/>
              </a:ext>
            </a:extLst>
          </p:cNvPr>
          <p:cNvSpPr/>
          <p:nvPr/>
        </p:nvSpPr>
        <p:spPr>
          <a:xfrm>
            <a:off x="11631144" y="4545910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448102F7-8DF7-9086-F754-A25CCC24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F40AD47-0807-333F-8131-B2930B769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26823"/>
              </p:ext>
            </p:extLst>
          </p:nvPr>
        </p:nvGraphicFramePr>
        <p:xfrm>
          <a:off x="693634" y="1578485"/>
          <a:ext cx="10367417" cy="420624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591854">
                  <a:extLst>
                    <a:ext uri="{9D8B030D-6E8A-4147-A177-3AD203B41FA5}">
                      <a16:colId xmlns:a16="http://schemas.microsoft.com/office/drawing/2014/main" val="3538516838"/>
                    </a:ext>
                  </a:extLst>
                </a:gridCol>
                <a:gridCol w="3954677">
                  <a:extLst>
                    <a:ext uri="{9D8B030D-6E8A-4147-A177-3AD203B41FA5}">
                      <a16:colId xmlns:a16="http://schemas.microsoft.com/office/drawing/2014/main" val="365200358"/>
                    </a:ext>
                  </a:extLst>
                </a:gridCol>
                <a:gridCol w="2450436">
                  <a:extLst>
                    <a:ext uri="{9D8B030D-6E8A-4147-A177-3AD203B41FA5}">
                      <a16:colId xmlns:a16="http://schemas.microsoft.com/office/drawing/2014/main" val="272523231"/>
                    </a:ext>
                  </a:extLst>
                </a:gridCol>
                <a:gridCol w="1370450">
                  <a:extLst>
                    <a:ext uri="{9D8B030D-6E8A-4147-A177-3AD203B41FA5}">
                      <a16:colId xmlns:a16="http://schemas.microsoft.com/office/drawing/2014/main" val="15928603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/>
                        <a:t>Category</a:t>
                      </a:r>
                      <a:endParaRPr lang="en-GB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dirty="0"/>
                        <a:t>Description</a:t>
                      </a:r>
                      <a:endParaRPr lang="en-GB" sz="2400" b="1" dirty="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dirty="0"/>
                        <a:t>Cost (€)</a:t>
                      </a:r>
                      <a:endParaRPr lang="en-GB" sz="2400" b="1" dirty="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2400" b="1" dirty="0"/>
                        <a:t>%</a:t>
                      </a:r>
                      <a:endParaRPr lang="en-DE" sz="2400" b="1" dirty="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3284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dirty="0"/>
                        <a:t>Personnel</a:t>
                      </a:r>
                      <a:endParaRPr lang="en-GB" sz="2400" dirty="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/>
                        <a:t>2 part-time specialists (30 %) for 1 year</a:t>
                      </a:r>
                      <a:endParaRPr lang="en-GB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2400"/>
                        <a:t>16 000 €</a:t>
                      </a:r>
                      <a:endParaRPr lang="en-DE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2400"/>
                        <a:t>59 %</a:t>
                      </a:r>
                      <a:endParaRPr lang="en-DE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67085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dirty="0"/>
                        <a:t>UI / UX Design</a:t>
                      </a:r>
                      <a:endParaRPr lang="en-GB" sz="2400" dirty="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/>
                        <a:t>1-month sprint by front-end engineer</a:t>
                      </a:r>
                      <a:endParaRPr lang="en-GB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2400"/>
                        <a:t>3 000 €</a:t>
                      </a:r>
                      <a:endParaRPr lang="en-DE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2400"/>
                        <a:t>11 %</a:t>
                      </a:r>
                      <a:endParaRPr lang="en-DE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344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dirty="0"/>
                        <a:t>Infrastructure</a:t>
                      </a:r>
                      <a:endParaRPr lang="en-GB" sz="2400" dirty="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/>
                        <a:t>Hosting, Copernicus API, licenses</a:t>
                      </a:r>
                      <a:endParaRPr lang="en-GB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2400"/>
                        <a:t>3 000 €</a:t>
                      </a:r>
                      <a:endParaRPr lang="en-DE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2400"/>
                        <a:t>11 %</a:t>
                      </a:r>
                      <a:endParaRPr lang="en-DE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28535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 dirty="0"/>
                        <a:t>Marketing &amp; Outreach</a:t>
                      </a:r>
                      <a:endParaRPr lang="en-GB" sz="2400" dirty="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/>
                        <a:t>Web, demo events, stakeholder workshops</a:t>
                      </a:r>
                      <a:endParaRPr lang="en-GB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2400"/>
                        <a:t>5 000 €</a:t>
                      </a:r>
                      <a:endParaRPr lang="en-DE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2400"/>
                        <a:t>19 %</a:t>
                      </a:r>
                      <a:endParaRPr lang="en-DE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8098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b="1"/>
                        <a:t>Total</a:t>
                      </a:r>
                      <a:endParaRPr lang="en-GB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DE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2400" b="1"/>
                        <a:t>27 000 €</a:t>
                      </a:r>
                      <a:endParaRPr lang="en-DE" sz="240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DE" sz="2400" b="1" dirty="0"/>
                        <a:t>100 %</a:t>
                      </a:r>
                      <a:endParaRPr lang="en-DE" sz="2400" dirty="0">
                        <a:latin typeface="Palanquin" panose="020B0004020203020204" pitchFamily="34" charset="77"/>
                        <a:cs typeface="Palanquin" panose="020B0004020203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028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365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F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A7FBF2-9DCC-61CD-9B8B-710B6386C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0574449-A878-921D-D741-BB752125A204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69CDD28-A3C3-8E96-3FAB-EC9D60756E97}"/>
              </a:ext>
            </a:extLst>
          </p:cNvPr>
          <p:cNvSpPr/>
          <p:nvPr/>
        </p:nvSpPr>
        <p:spPr>
          <a:xfrm>
            <a:off x="11631144" y="999116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3AA79-788B-6553-EAD2-E5BE99313F8C}"/>
              </a:ext>
            </a:extLst>
          </p:cNvPr>
          <p:cNvSpPr txBox="1"/>
          <p:nvPr/>
        </p:nvSpPr>
        <p:spPr>
          <a:xfrm>
            <a:off x="278790" y="134762"/>
            <a:ext cx="363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2290D5-C76F-82BB-7883-FD2A1AD43073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562FF-145E-959E-C387-362C20D30E8E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Problem</a:t>
            </a:r>
          </a:p>
        </p:txBody>
      </p:sp>
      <p:pic>
        <p:nvPicPr>
          <p:cNvPr id="2052" name="Picture 4" descr="Free photo: Photography of People Swimming in the Beach - Beach ...">
            <a:extLst>
              <a:ext uri="{FF2B5EF4-FFF2-40B4-BE49-F238E27FC236}">
                <a16:creationId xmlns:a16="http://schemas.microsoft.com/office/drawing/2014/main" id="{42BADA99-B89D-E53B-EA24-5DD0B132F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179" y="1694060"/>
            <a:ext cx="7091641" cy="4127157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5FEB6D8C-6202-FF22-49C7-C0A39E1B6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pic>
        <p:nvPicPr>
          <p:cNvPr id="2" name="Waves Crashing on Rock Beach">
            <a:hlinkClick r:id="" action="ppaction://media"/>
            <a:extLst>
              <a:ext uri="{FF2B5EF4-FFF2-40B4-BE49-F238E27FC236}">
                <a16:creationId xmlns:a16="http://schemas.microsoft.com/office/drawing/2014/main" id="{ED987EAC-48FC-6843-1AB4-913410659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13515" y="-909100"/>
            <a:ext cx="812800" cy="812800"/>
          </a:xfrm>
          <a:prstGeom prst="rect">
            <a:avLst/>
          </a:prstGeom>
        </p:spPr>
      </p:pic>
      <p:pic>
        <p:nvPicPr>
          <p:cNvPr id="3" name="seagull-noise-254410">
            <a:hlinkClick r:id="" action="ppaction://media"/>
            <a:extLst>
              <a:ext uri="{FF2B5EF4-FFF2-40B4-BE49-F238E27FC236}">
                <a16:creationId xmlns:a16="http://schemas.microsoft.com/office/drawing/2014/main" id="{3C478219-E26B-1B73-9C5C-E43282A6AE6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04588" y="-9091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7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88AF9-C715-5506-A600-D703378F8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F422D44-2A61-613D-1DDF-444CB891A76F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18FF39-84E4-8136-E077-5182AC6218BC}"/>
              </a:ext>
            </a:extLst>
          </p:cNvPr>
          <p:cNvSpPr/>
          <p:nvPr/>
        </p:nvSpPr>
        <p:spPr>
          <a:xfrm>
            <a:off x="11631144" y="999116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371AD5-C7A1-496B-5E1B-F455BAB99FB0}"/>
              </a:ext>
            </a:extLst>
          </p:cNvPr>
          <p:cNvSpPr txBox="1"/>
          <p:nvPr/>
        </p:nvSpPr>
        <p:spPr>
          <a:xfrm>
            <a:off x="278790" y="134762"/>
            <a:ext cx="363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9556-F465-1FC9-67AD-B38F2D7BDD52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AB0A10-F916-D569-BFBB-108A887F85DD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Problem</a:t>
            </a:r>
          </a:p>
        </p:txBody>
      </p:sp>
      <p:pic>
        <p:nvPicPr>
          <p:cNvPr id="2052" name="Picture 4" descr="Free photo: Photography of People Swimming in the Beach - Beach ...">
            <a:extLst>
              <a:ext uri="{FF2B5EF4-FFF2-40B4-BE49-F238E27FC236}">
                <a16:creationId xmlns:a16="http://schemas.microsoft.com/office/drawing/2014/main" id="{990E9212-177D-8392-2BE2-8B1C5A28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179" y="1694060"/>
            <a:ext cx="7091641" cy="4127157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3D1A01A4-DEE1-E70B-C566-90A3DF8BD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D778AB5-C366-E380-212A-BAB98384C2B5}"/>
              </a:ext>
            </a:extLst>
          </p:cNvPr>
          <p:cNvSpPr/>
          <p:nvPr/>
        </p:nvSpPr>
        <p:spPr>
          <a:xfrm>
            <a:off x="2550179" y="1694059"/>
            <a:ext cx="7091641" cy="4127157"/>
          </a:xfrm>
          <a:prstGeom prst="roundRect">
            <a:avLst>
              <a:gd name="adj" fmla="val 50000"/>
            </a:avLst>
          </a:prstGeom>
          <a:solidFill>
            <a:srgbClr val="00C4ED">
              <a:alpha val="5248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7A697-7352-D0CF-37F9-224A43A64EF2}"/>
              </a:ext>
            </a:extLst>
          </p:cNvPr>
          <p:cNvSpPr txBox="1"/>
          <p:nvPr/>
        </p:nvSpPr>
        <p:spPr>
          <a:xfrm>
            <a:off x="4339257" y="2880474"/>
            <a:ext cx="3796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Family </a:t>
            </a:r>
          </a:p>
          <a:p>
            <a:pPr algn="ctr"/>
            <a:r>
              <a:rPr lang="en-GB" sz="5400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Vacation</a:t>
            </a:r>
          </a:p>
        </p:txBody>
      </p:sp>
    </p:spTree>
    <p:extLst>
      <p:ext uri="{BB962C8B-B14F-4D97-AF65-F5344CB8AC3E}">
        <p14:creationId xmlns:p14="http://schemas.microsoft.com/office/powerpoint/2010/main" val="127431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F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AF4B79-760C-FE88-FC81-4EA74DF9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73379B-FC9A-40FD-71EC-59F6B7A0A7BF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78232E-1701-E4A7-008D-D0B3D2A0710C}"/>
              </a:ext>
            </a:extLst>
          </p:cNvPr>
          <p:cNvSpPr/>
          <p:nvPr/>
        </p:nvSpPr>
        <p:spPr>
          <a:xfrm>
            <a:off x="11631144" y="1179231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89C62F-20E9-3344-7BEE-A31BB26FFD62}"/>
              </a:ext>
            </a:extLst>
          </p:cNvPr>
          <p:cNvSpPr txBox="1"/>
          <p:nvPr/>
        </p:nvSpPr>
        <p:spPr>
          <a:xfrm>
            <a:off x="278790" y="134762"/>
            <a:ext cx="363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1D0D04-AFC3-E362-A82C-671A7AD81EE7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B0E69B-E758-BA23-3CE0-9489A8588508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Problem</a:t>
            </a:r>
          </a:p>
        </p:txBody>
      </p:sp>
      <p:pic>
        <p:nvPicPr>
          <p:cNvPr id="2052" name="Picture 4" descr="Free photo: Photography of People Swimming in the Beach - Beach ...">
            <a:extLst>
              <a:ext uri="{FF2B5EF4-FFF2-40B4-BE49-F238E27FC236}">
                <a16:creationId xmlns:a16="http://schemas.microsoft.com/office/drawing/2014/main" id="{F3F9B8CB-DD64-C84D-1CF3-F2C62A3BC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41" y="1694060"/>
            <a:ext cx="7091641" cy="4127157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E6BCA461-AC53-8A4E-A8ED-ABC9C35E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35676B3-55B9-FC16-B171-C7486C4078C4}"/>
              </a:ext>
            </a:extLst>
          </p:cNvPr>
          <p:cNvSpPr/>
          <p:nvPr/>
        </p:nvSpPr>
        <p:spPr>
          <a:xfrm>
            <a:off x="697941" y="1694059"/>
            <a:ext cx="7091641" cy="4127157"/>
          </a:xfrm>
          <a:prstGeom prst="roundRect">
            <a:avLst>
              <a:gd name="adj" fmla="val 50000"/>
            </a:avLst>
          </a:prstGeom>
          <a:solidFill>
            <a:srgbClr val="00C4ED">
              <a:alpha val="5248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070CC6-2D38-6ECB-60E9-EEB0A38D7B30}"/>
              </a:ext>
            </a:extLst>
          </p:cNvPr>
          <p:cNvSpPr txBox="1"/>
          <p:nvPr/>
        </p:nvSpPr>
        <p:spPr>
          <a:xfrm>
            <a:off x="2518107" y="3310497"/>
            <a:ext cx="3796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Tourists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A3753B-EFA8-6C77-AEF0-7122C8AB9AFF}"/>
              </a:ext>
            </a:extLst>
          </p:cNvPr>
          <p:cNvSpPr txBox="1"/>
          <p:nvPr/>
        </p:nvSpPr>
        <p:spPr>
          <a:xfrm>
            <a:off x="9161010" y="5269951"/>
            <a:ext cx="1665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Health risk</a:t>
            </a:r>
          </a:p>
          <a:p>
            <a:pPr algn="ctr"/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(Infections)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35C85-6BB1-6426-F66A-AB0A5E887324}"/>
              </a:ext>
            </a:extLst>
          </p:cNvPr>
          <p:cNvSpPr txBox="1"/>
          <p:nvPr/>
        </p:nvSpPr>
        <p:spPr>
          <a:xfrm>
            <a:off x="8705758" y="2982465"/>
            <a:ext cx="25763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Unsafe swimming</a:t>
            </a:r>
          </a:p>
          <a:p>
            <a:pPr algn="ctr"/>
            <a:r>
              <a:rPr lang="en-GB" sz="2400" dirty="0">
                <a:latin typeface="Palanquin" panose="020B0004020203020204" pitchFamily="34" charset="77"/>
                <a:cs typeface="Palanquin" panose="020B0004020203020204" pitchFamily="34" charset="77"/>
              </a:rPr>
              <a:t>spots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7193C326-47E6-2C8C-36C4-7B21F1C752A8}"/>
              </a:ext>
            </a:extLst>
          </p:cNvPr>
          <p:cNvSpPr/>
          <p:nvPr/>
        </p:nvSpPr>
        <p:spPr>
          <a:xfrm rot="5400000">
            <a:off x="5708635" y="3459420"/>
            <a:ext cx="5180404" cy="566185"/>
          </a:xfrm>
          <a:prstGeom prst="triangle">
            <a:avLst/>
          </a:prstGeom>
          <a:solidFill>
            <a:schemeClr val="bg1"/>
          </a:solidFill>
          <a:ln>
            <a:solidFill>
              <a:srgbClr val="02AED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Doctor female outline">
            <a:extLst>
              <a:ext uri="{FF2B5EF4-FFF2-40B4-BE49-F238E27FC236}">
                <a16:creationId xmlns:a16="http://schemas.microsoft.com/office/drawing/2014/main" id="{FFB16E91-C49E-2B29-BB6E-EA53ACF342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28660" y="1932162"/>
            <a:ext cx="914400" cy="914400"/>
          </a:xfrm>
          <a:prstGeom prst="rect">
            <a:avLst/>
          </a:prstGeom>
        </p:spPr>
      </p:pic>
      <p:pic>
        <p:nvPicPr>
          <p:cNvPr id="13" name="Graphic 12" descr="Swimming outline">
            <a:extLst>
              <a:ext uri="{FF2B5EF4-FFF2-40B4-BE49-F238E27FC236}">
                <a16:creationId xmlns:a16="http://schemas.microsoft.com/office/drawing/2014/main" id="{A165D7BD-F565-862C-4641-E3464EE17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36730" y="435555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89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F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5A84FE-660E-8337-40F7-4D1E011C4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8439D5-8553-941D-922E-EB0A2E520B42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17DFA4-82EC-5675-E329-037DAFD09408}"/>
              </a:ext>
            </a:extLst>
          </p:cNvPr>
          <p:cNvSpPr txBox="1"/>
          <p:nvPr/>
        </p:nvSpPr>
        <p:spPr>
          <a:xfrm>
            <a:off x="278790" y="134762"/>
            <a:ext cx="363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104490-E2E1-6C9C-6F2D-2187DEFA2526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C6954-05BB-167A-9FC5-D6D4CF475F86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Dummy</a:t>
            </a:r>
          </a:p>
        </p:txBody>
      </p:sp>
      <p:pic>
        <p:nvPicPr>
          <p:cNvPr id="17" name="Picture 16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E66A2816-84B0-396C-E3C9-21D8BE2C9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60B9EA1-1D6C-4258-C8A2-EE6E4430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6" r="69942" b="1130"/>
          <a:stretch>
            <a:fillRect/>
          </a:stretch>
        </p:blipFill>
        <p:spPr>
          <a:xfrm>
            <a:off x="1136822" y="1044837"/>
            <a:ext cx="2716721" cy="5393033"/>
          </a:xfrm>
          <a:prstGeom prst="roundRect">
            <a:avLst/>
          </a:prstGeom>
        </p:spPr>
      </p:pic>
      <p:pic>
        <p:nvPicPr>
          <p:cNvPr id="22" name="Graphic 21" descr="Cursor with solid fill">
            <a:extLst>
              <a:ext uri="{FF2B5EF4-FFF2-40B4-BE49-F238E27FC236}">
                <a16:creationId xmlns:a16="http://schemas.microsoft.com/office/drawing/2014/main" id="{493E037F-17FF-0415-12F6-397FF10E5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77440" y="2971800"/>
            <a:ext cx="914400" cy="9144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D62B032-D5B4-DB70-8D38-64374F30A724}"/>
              </a:ext>
            </a:extLst>
          </p:cNvPr>
          <p:cNvSpPr/>
          <p:nvPr/>
        </p:nvSpPr>
        <p:spPr>
          <a:xfrm>
            <a:off x="11631144" y="1581016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09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F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CF22A-3D9A-81FE-4FCF-17795D703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4CE463-2EFB-B856-30CF-CD5204177663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75CABC-4120-B33C-02F9-0F0F0AD4FDA4}"/>
              </a:ext>
            </a:extLst>
          </p:cNvPr>
          <p:cNvSpPr txBox="1"/>
          <p:nvPr/>
        </p:nvSpPr>
        <p:spPr>
          <a:xfrm>
            <a:off x="278790" y="134762"/>
            <a:ext cx="363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0DA37-87FD-E5E6-1FC1-0A05E454FE34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AA63DF-C669-601F-B74A-9B8648868010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Dummy</a:t>
            </a:r>
          </a:p>
        </p:txBody>
      </p:sp>
      <p:pic>
        <p:nvPicPr>
          <p:cNvPr id="17" name="Picture 16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AE7F46E9-BD5D-DC13-4D84-95AC33267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pic>
        <p:nvPicPr>
          <p:cNvPr id="16" name="Picture 1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FCFEEFE-95BC-8EF1-6D0F-4CF7D6D8E59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821" r="35757" b="1130"/>
          <a:stretch>
            <a:fillRect/>
          </a:stretch>
        </p:blipFill>
        <p:spPr>
          <a:xfrm>
            <a:off x="4296870" y="1058934"/>
            <a:ext cx="2716721" cy="5393033"/>
          </a:xfrm>
          <a:prstGeom prst="roundRect">
            <a:avLst>
              <a:gd name="adj" fmla="val 17858"/>
            </a:avLst>
          </a:prstGeom>
        </p:spPr>
      </p:pic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3D13BE4-6E80-AF59-F545-CE5357ECA9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36" r="69942" b="1130"/>
          <a:stretch>
            <a:fillRect/>
          </a:stretch>
        </p:blipFill>
        <p:spPr>
          <a:xfrm>
            <a:off x="1136822" y="1044837"/>
            <a:ext cx="2716721" cy="5393033"/>
          </a:xfrm>
          <a:prstGeom prst="roundRect">
            <a:avLst/>
          </a:prstGeom>
        </p:spPr>
      </p:pic>
      <p:pic>
        <p:nvPicPr>
          <p:cNvPr id="6" name="Graphic 5" descr="Cursor with solid fill">
            <a:extLst>
              <a:ext uri="{FF2B5EF4-FFF2-40B4-BE49-F238E27FC236}">
                <a16:creationId xmlns:a16="http://schemas.microsoft.com/office/drawing/2014/main" id="{F5A2C2BE-91F0-B682-5E66-2BEEE871BA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3411" y="5341866"/>
            <a:ext cx="914400" cy="9144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C46F9C9-19BB-9FA0-B1B1-878A4B0ABC68}"/>
              </a:ext>
            </a:extLst>
          </p:cNvPr>
          <p:cNvSpPr/>
          <p:nvPr/>
        </p:nvSpPr>
        <p:spPr>
          <a:xfrm>
            <a:off x="11631144" y="1581016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standard-emergency-warning-signal-sews-102244">
            <a:hlinkClick r:id="" action="ppaction://media"/>
            <a:extLst>
              <a:ext uri="{FF2B5EF4-FFF2-40B4-BE49-F238E27FC236}">
                <a16:creationId xmlns:a16="http://schemas.microsoft.com/office/drawing/2014/main" id="{10E940D7-BC77-C894-0C8F-DDE717EC2A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88489" y="-16187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47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99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2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F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CC084-6E08-DC80-D44A-175C07042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1B71BA4-8389-6C74-0099-679F0C1A94B7}"/>
              </a:ext>
            </a:extLst>
          </p:cNvPr>
          <p:cNvSpPr/>
          <p:nvPr/>
        </p:nvSpPr>
        <p:spPr>
          <a:xfrm>
            <a:off x="11583131" y="945817"/>
            <a:ext cx="376654" cy="565269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rgbClr val="008337"/>
                </a:solidFill>
              </a:ln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0740E3-E435-2216-977E-C72A1131B377}"/>
              </a:ext>
            </a:extLst>
          </p:cNvPr>
          <p:cNvSpPr txBox="1"/>
          <p:nvPr/>
        </p:nvSpPr>
        <p:spPr>
          <a:xfrm>
            <a:off x="278790" y="134762"/>
            <a:ext cx="363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23FCD2-4C8F-C0B5-9055-2701640F9C5D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7B2FED-B822-9B47-2CA9-8021D08E8DC8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Dummy</a:t>
            </a:r>
          </a:p>
        </p:txBody>
      </p:sp>
      <p:pic>
        <p:nvPicPr>
          <p:cNvPr id="17" name="Picture 16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DA948553-B993-F4DA-00D5-AD5AEC3A5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pic>
        <p:nvPicPr>
          <p:cNvPr id="20" name="Picture 1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C503874-ACB7-6110-BC5A-39E551914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964" r="1613" b="1130"/>
          <a:stretch>
            <a:fillRect/>
          </a:stretch>
        </p:blipFill>
        <p:spPr>
          <a:xfrm>
            <a:off x="7667812" y="1058934"/>
            <a:ext cx="2716722" cy="5393033"/>
          </a:xfrm>
          <a:prstGeom prst="roundRect">
            <a:avLst>
              <a:gd name="adj" fmla="val 17987"/>
            </a:avLst>
          </a:prstGeom>
        </p:spPr>
      </p:pic>
      <p:pic>
        <p:nvPicPr>
          <p:cNvPr id="2" name="Picture 1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A38FFDF6-8422-E770-C9C0-99F3E0D0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60" y="3758181"/>
            <a:ext cx="1511517" cy="401399"/>
          </a:xfrm>
          <a:prstGeom prst="rect">
            <a:avLst/>
          </a:prstGeom>
        </p:spPr>
      </p:pic>
      <p:pic>
        <p:nvPicPr>
          <p:cNvPr id="9" name="Picture 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6777E1F4-848F-7D39-5AC5-3D86C394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821" r="35757" b="1130"/>
          <a:stretch>
            <a:fillRect/>
          </a:stretch>
        </p:blipFill>
        <p:spPr>
          <a:xfrm>
            <a:off x="4296870" y="1058934"/>
            <a:ext cx="2716721" cy="5393033"/>
          </a:xfrm>
          <a:prstGeom prst="roundRect">
            <a:avLst>
              <a:gd name="adj" fmla="val 17858"/>
            </a:avLst>
          </a:prstGeom>
        </p:spPr>
      </p:pic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E5D1702F-F561-03C4-1622-3B96EBF73B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6" r="69942" b="1130"/>
          <a:stretch>
            <a:fillRect/>
          </a:stretch>
        </p:blipFill>
        <p:spPr>
          <a:xfrm>
            <a:off x="1136822" y="1044837"/>
            <a:ext cx="2716721" cy="5393033"/>
          </a:xfrm>
          <a:prstGeom prst="roundRect">
            <a:avLst/>
          </a:prstGeom>
        </p:spPr>
      </p:pic>
      <p:pic>
        <p:nvPicPr>
          <p:cNvPr id="13" name="Graphic 12" descr="Cursor with solid fill">
            <a:extLst>
              <a:ext uri="{FF2B5EF4-FFF2-40B4-BE49-F238E27FC236}">
                <a16:creationId xmlns:a16="http://schemas.microsoft.com/office/drawing/2014/main" id="{490DA707-4E90-6573-18D5-F2FE92DDE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93411" y="5341866"/>
            <a:ext cx="914400" cy="914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3A7F632-0382-B914-2D32-2DAB87BE6E89}"/>
              </a:ext>
            </a:extLst>
          </p:cNvPr>
          <p:cNvSpPr/>
          <p:nvPr/>
        </p:nvSpPr>
        <p:spPr>
          <a:xfrm>
            <a:off x="11631144" y="1581016"/>
            <a:ext cx="282045" cy="1389888"/>
          </a:xfrm>
          <a:prstGeom prst="roundRect">
            <a:avLst>
              <a:gd name="adj" fmla="val 50000"/>
            </a:avLst>
          </a:prstGeom>
          <a:solidFill>
            <a:srgbClr val="0B9EB6"/>
          </a:solidFill>
          <a:ln>
            <a:solidFill>
              <a:srgbClr val="0083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23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500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CFD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0B6771-0655-D98C-DED0-FF3549791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FBDBC3-B878-7512-D756-DD800078ED9E}"/>
              </a:ext>
            </a:extLst>
          </p:cNvPr>
          <p:cNvSpPr txBox="1"/>
          <p:nvPr/>
        </p:nvSpPr>
        <p:spPr>
          <a:xfrm>
            <a:off x="278790" y="134762"/>
            <a:ext cx="3632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Solution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6C7C03-147E-AB86-F7EB-58AC3B0BB998}"/>
              </a:ext>
            </a:extLst>
          </p:cNvPr>
          <p:cNvSpPr/>
          <p:nvPr/>
        </p:nvSpPr>
        <p:spPr>
          <a:xfrm>
            <a:off x="0" y="0"/>
            <a:ext cx="12192000" cy="716692"/>
          </a:xfrm>
          <a:prstGeom prst="rect">
            <a:avLst/>
          </a:prstGeom>
          <a:solidFill>
            <a:srgbClr val="0B9EB6"/>
          </a:solidFill>
          <a:ln>
            <a:solidFill>
              <a:srgbClr val="0B9E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BA5425-9213-C4A8-664E-C6B3C8695A7A}"/>
              </a:ext>
            </a:extLst>
          </p:cNvPr>
          <p:cNvSpPr txBox="1"/>
          <p:nvPr/>
        </p:nvSpPr>
        <p:spPr>
          <a:xfrm>
            <a:off x="197709" y="147119"/>
            <a:ext cx="1865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Palanquin" panose="020B0004020203020204" pitchFamily="34" charset="77"/>
                <a:cs typeface="Palanquin" panose="020B0004020203020204" pitchFamily="34" charset="77"/>
              </a:rPr>
              <a:t>Demo</a:t>
            </a:r>
          </a:p>
        </p:txBody>
      </p:sp>
      <p:pic>
        <p:nvPicPr>
          <p:cNvPr id="12" name="Picture 11" descr="A logo with blue and orange circles&#10;&#10;AI-generated content may be incorrect.">
            <a:extLst>
              <a:ext uri="{FF2B5EF4-FFF2-40B4-BE49-F238E27FC236}">
                <a16:creationId xmlns:a16="http://schemas.microsoft.com/office/drawing/2014/main" id="{DAFE054C-CAA6-32D6-88E8-22F2528E8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393" y="25112"/>
            <a:ext cx="2657316" cy="705677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D33DA2-DE1D-39E0-1722-7568BB9BE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94" y="0"/>
            <a:ext cx="12097805" cy="69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1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421</Words>
  <Application>Microsoft Macintosh PowerPoint</Application>
  <PresentationFormat>Widescreen</PresentationFormat>
  <Paragraphs>166</Paragraphs>
  <Slides>22</Slides>
  <Notes>2</Notes>
  <HiddenSlides>3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Palanquin</vt:lpstr>
      <vt:lpstr>Wingdings</vt:lpstr>
      <vt:lpstr>Office Theme</vt:lpstr>
      <vt:lpstr>Cassini Hackathon Impact hub Athens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Techstack – How to use space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 Roth123</dc:creator>
  <cp:lastModifiedBy>David Roth123</cp:lastModifiedBy>
  <cp:revision>24</cp:revision>
  <cp:lastPrinted>2025-11-09T07:26:24Z</cp:lastPrinted>
  <dcterms:created xsi:type="dcterms:W3CDTF">2025-11-07T17:04:31Z</dcterms:created>
  <dcterms:modified xsi:type="dcterms:W3CDTF">2025-11-09T12:57:24Z</dcterms:modified>
</cp:coreProperties>
</file>